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drawings/drawing2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drawings/drawing3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drawings/drawing4.xml" ContentType="application/vnd.openxmlformats-officedocument.drawingml.chartshape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3249" r:id="rId2"/>
    <p:sldId id="3250" r:id="rId3"/>
    <p:sldId id="3251" r:id="rId4"/>
    <p:sldId id="3252" r:id="rId5"/>
    <p:sldId id="3264" r:id="rId6"/>
    <p:sldId id="3265" r:id="rId7"/>
    <p:sldId id="3253" r:id="rId8"/>
    <p:sldId id="3254" r:id="rId9"/>
    <p:sldId id="3256" r:id="rId10"/>
    <p:sldId id="3255" r:id="rId11"/>
    <p:sldId id="3257" r:id="rId12"/>
    <p:sldId id="3262" r:id="rId13"/>
    <p:sldId id="326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51" y="3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5" Type="http://schemas.openxmlformats.org/officeDocument/2006/relationships/chartUserShapes" Target="../drawings/drawing2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5" Type="http://schemas.openxmlformats.org/officeDocument/2006/relationships/chartUserShapes" Target="../drawings/drawing3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5" Type="http://schemas.openxmlformats.org/officeDocument/2006/relationships/chartUserShapes" Target="../drawings/drawing4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[2020_05_05_Proservia_Cockpit_Ex_Pro_RR_V3.xlsx]Status total!PivotTable5</c:name>
    <c:fmtId val="36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'Status total'!$B$5</c:f>
              <c:strCache>
                <c:ptCount val="1"/>
                <c:pt idx="0">
                  <c:v>Ergebnis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B30-444B-BA33-E20FAEA892E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30-444B-BA33-E20FAEA892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30-444B-BA33-E20FAEA892E2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30-444B-BA33-E20FAEA892E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B30-444B-BA33-E20FAEA892E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B30-444B-BA33-E20FAEA892E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0B30-444B-BA33-E20FAEA892E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0B30-444B-BA33-E20FAEA892E2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0B30-444B-BA33-E20FAEA892E2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0B30-444B-BA33-E20FAEA892E2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0B30-444B-BA33-E20FAEA892E2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0B30-444B-BA33-E20FAEA892E2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0B30-444B-BA33-E20FAEA892E2}"/>
              </c:ext>
            </c:extLst>
          </c:dPt>
          <c:dLbls>
            <c:dLbl>
              <c:idx val="3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30-444B-BA33-E20FAEA892E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'Status total'!$A$6:$A$19</c:f>
              <c:strCache>
                <c:ptCount val="13"/>
                <c:pt idx="0">
                  <c:v>closed</c:v>
                </c:pt>
                <c:pt idx="1">
                  <c:v>CV send</c:v>
                </c:pt>
                <c:pt idx="2">
                  <c:v>interview</c:v>
                </c:pt>
                <c:pt idx="3">
                  <c:v>lost</c:v>
                </c:pt>
                <c:pt idx="4">
                  <c:v>new qualified</c:v>
                </c:pt>
                <c:pt idx="5">
                  <c:v>on hold</c:v>
                </c:pt>
                <c:pt idx="6">
                  <c:v>won internal</c:v>
                </c:pt>
                <c:pt idx="7">
                  <c:v>(Leer)</c:v>
                </c:pt>
                <c:pt idx="8">
                  <c:v>NON Proservia Service</c:v>
                </c:pt>
                <c:pt idx="9">
                  <c:v>DigiBoard closed by Experis</c:v>
                </c:pt>
                <c:pt idx="10">
                  <c:v>Clearifying by Experis</c:v>
                </c:pt>
                <c:pt idx="11">
                  <c:v>Clearifying by Proservia</c:v>
                </c:pt>
                <c:pt idx="12">
                  <c:v>7 - won external</c:v>
                </c:pt>
              </c:strCache>
            </c:strRef>
          </c:cat>
          <c:val>
            <c:numRef>
              <c:f>'Status total'!$B$6:$B$19</c:f>
              <c:numCache>
                <c:formatCode>General</c:formatCode>
                <c:ptCount val="13"/>
                <c:pt idx="0">
                  <c:v>54</c:v>
                </c:pt>
                <c:pt idx="1">
                  <c:v>48</c:v>
                </c:pt>
                <c:pt idx="2">
                  <c:v>6</c:v>
                </c:pt>
                <c:pt idx="3">
                  <c:v>312</c:v>
                </c:pt>
                <c:pt idx="4">
                  <c:v>25</c:v>
                </c:pt>
                <c:pt idx="5">
                  <c:v>47</c:v>
                </c:pt>
                <c:pt idx="6">
                  <c:v>5</c:v>
                </c:pt>
                <c:pt idx="8">
                  <c:v>26</c:v>
                </c:pt>
                <c:pt idx="9">
                  <c:v>24</c:v>
                </c:pt>
                <c:pt idx="10">
                  <c:v>1</c:v>
                </c:pt>
                <c:pt idx="11">
                  <c:v>2</c:v>
                </c:pt>
                <c:pt idx="1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0B30-444B-BA33-E20FAEA892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984776902887136"/>
          <c:y val="0.1790171489166803"/>
          <c:w val="0.15962591518165492"/>
          <c:h val="0.682479363656887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[2020_05_05_Proservia_Cockpit_Ex_Pro_RR_V3.xlsx]Tabelle1!PivotTable1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Tabelle1!$B$3:$B$4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Tabelle1!$A$5:$A$19</c:f>
              <c:strCache>
                <c:ptCount val="14"/>
                <c:pt idx="0">
                  <c:v>Customer - contract construct</c:v>
                </c:pt>
                <c:pt idx="1">
                  <c:v>Customer - lead time / start date</c:v>
                </c:pt>
                <c:pt idx="2">
                  <c:v>Customer - location / no remote possible</c:v>
                </c:pt>
                <c:pt idx="3">
                  <c:v>Customer - no reasons</c:v>
                </c:pt>
                <c:pt idx="4">
                  <c:v>Customer - price</c:v>
                </c:pt>
                <c:pt idx="5">
                  <c:v>Customer - skills to high</c:v>
                </c:pt>
                <c:pt idx="6">
                  <c:v>Customer - skills to low</c:v>
                </c:pt>
                <c:pt idx="7">
                  <c:v>Customer - workload</c:v>
                </c:pt>
                <c:pt idx="8">
                  <c:v>Proservia - contract construct</c:v>
                </c:pt>
                <c:pt idx="9">
                  <c:v>Proservia - location / no onsite possible</c:v>
                </c:pt>
                <c:pt idx="10">
                  <c:v>Proservia - no skills / candidates</c:v>
                </c:pt>
                <c:pt idx="11">
                  <c:v>Proservia - skills to high</c:v>
                </c:pt>
                <c:pt idx="12">
                  <c:v>Proservia - skills to low</c:v>
                </c:pt>
                <c:pt idx="13">
                  <c:v>Proservia - workload</c:v>
                </c:pt>
              </c:strCache>
            </c:strRef>
          </c:cat>
          <c:val>
            <c:numRef>
              <c:f>Tabelle1!$B$5:$B$19</c:f>
              <c:numCache>
                <c:formatCode>General</c:formatCode>
                <c:ptCount val="14"/>
                <c:pt idx="0">
                  <c:v>5</c:v>
                </c:pt>
                <c:pt idx="1">
                  <c:v>1</c:v>
                </c:pt>
                <c:pt idx="2">
                  <c:v>1</c:v>
                </c:pt>
                <c:pt idx="3">
                  <c:v>41</c:v>
                </c:pt>
                <c:pt idx="4">
                  <c:v>5</c:v>
                </c:pt>
                <c:pt idx="5">
                  <c:v>4</c:v>
                </c:pt>
                <c:pt idx="6">
                  <c:v>5</c:v>
                </c:pt>
                <c:pt idx="7">
                  <c:v>3</c:v>
                </c:pt>
                <c:pt idx="8">
                  <c:v>1</c:v>
                </c:pt>
                <c:pt idx="9">
                  <c:v>20</c:v>
                </c:pt>
                <c:pt idx="10">
                  <c:v>64</c:v>
                </c:pt>
                <c:pt idx="11">
                  <c:v>14</c:v>
                </c:pt>
                <c:pt idx="12">
                  <c:v>19</c:v>
                </c:pt>
                <c:pt idx="13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BA-439C-BE41-CFBAFCBB7B77}"/>
            </c:ext>
          </c:extLst>
        </c:ser>
        <c:ser>
          <c:idx val="1"/>
          <c:order val="1"/>
          <c:tx>
            <c:strRef>
              <c:f>Tabelle1!$C$3:$C$4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Tabelle1!$A$5:$A$19</c:f>
              <c:strCache>
                <c:ptCount val="14"/>
                <c:pt idx="0">
                  <c:v>Customer - contract construct</c:v>
                </c:pt>
                <c:pt idx="1">
                  <c:v>Customer - lead time / start date</c:v>
                </c:pt>
                <c:pt idx="2">
                  <c:v>Customer - location / no remote possible</c:v>
                </c:pt>
                <c:pt idx="3">
                  <c:v>Customer - no reasons</c:v>
                </c:pt>
                <c:pt idx="4">
                  <c:v>Customer - price</c:v>
                </c:pt>
                <c:pt idx="5">
                  <c:v>Customer - skills to high</c:v>
                </c:pt>
                <c:pt idx="6">
                  <c:v>Customer - skills to low</c:v>
                </c:pt>
                <c:pt idx="7">
                  <c:v>Customer - workload</c:v>
                </c:pt>
                <c:pt idx="8">
                  <c:v>Proservia - contract construct</c:v>
                </c:pt>
                <c:pt idx="9">
                  <c:v>Proservia - location / no onsite possible</c:v>
                </c:pt>
                <c:pt idx="10">
                  <c:v>Proservia - no skills / candidates</c:v>
                </c:pt>
                <c:pt idx="11">
                  <c:v>Proservia - skills to high</c:v>
                </c:pt>
                <c:pt idx="12">
                  <c:v>Proservia - skills to low</c:v>
                </c:pt>
                <c:pt idx="13">
                  <c:v>Proservia - workload</c:v>
                </c:pt>
              </c:strCache>
            </c:strRef>
          </c:cat>
          <c:val>
            <c:numRef>
              <c:f>Tabelle1!$C$5:$C$19</c:f>
              <c:numCache>
                <c:formatCode>General</c:formatCode>
                <c:ptCount val="14"/>
                <c:pt idx="0">
                  <c:v>1</c:v>
                </c:pt>
                <c:pt idx="1">
                  <c:v>1</c:v>
                </c:pt>
                <c:pt idx="3">
                  <c:v>16</c:v>
                </c:pt>
                <c:pt idx="4">
                  <c:v>4</c:v>
                </c:pt>
                <c:pt idx="6">
                  <c:v>5</c:v>
                </c:pt>
                <c:pt idx="8">
                  <c:v>3</c:v>
                </c:pt>
                <c:pt idx="9">
                  <c:v>13</c:v>
                </c:pt>
                <c:pt idx="10">
                  <c:v>18</c:v>
                </c:pt>
                <c:pt idx="11">
                  <c:v>6</c:v>
                </c:pt>
                <c:pt idx="12">
                  <c:v>9</c:v>
                </c:pt>
                <c:pt idx="1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2BA-439C-BE41-CFBAFCBB7B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4169760"/>
        <c:axId val="874161560"/>
      </c:barChart>
      <c:catAx>
        <c:axId val="874169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61560"/>
        <c:crosses val="autoZero"/>
        <c:auto val="1"/>
        <c:lblAlgn val="ctr"/>
        <c:lblOffset val="100"/>
        <c:noMultiLvlLbl val="0"/>
      </c:catAx>
      <c:valAx>
        <c:axId val="874161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69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2386278227275001"/>
          <c:y val="5.7241339104834345E-2"/>
          <c:w val="7.6256698552133531E-2"/>
          <c:h val="9.4652086869305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[2020_05_05_Proservia_Cockpit_Ex_Pro_RR_V3.xlsx]Status RR!PivotTable5</c:name>
    <c:fmtId val="4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8548901782014087E-2"/>
              <c:y val="-0.20294856022471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8548901782014087E-2"/>
              <c:y val="-0.20294856022471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8548901782014087E-2"/>
              <c:y val="-0.20294856022471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'Status RR'!$B$5</c:f>
              <c:strCache>
                <c:ptCount val="1"/>
                <c:pt idx="0">
                  <c:v>Ergebnis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B32-4A80-A4C9-24443B4BBDD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B32-4A80-A4C9-24443B4BBDD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B32-4A80-A4C9-24443B4BBDD5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B32-4A80-A4C9-24443B4BBDD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B32-4A80-A4C9-24443B4BBDD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B32-4A80-A4C9-24443B4BBDD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B32-4A80-A4C9-24443B4BBDD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B32-4A80-A4C9-24443B4BBDD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B32-4A80-A4C9-24443B4BBDD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B32-4A80-A4C9-24443B4BBDD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B32-4A80-A4C9-24443B4BBDD5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B32-4A80-A4C9-24443B4BBDD5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B32-4A80-A4C9-24443B4BBDD5}"/>
              </c:ext>
            </c:extLst>
          </c:dPt>
          <c:dLbls>
            <c:dLbl>
              <c:idx val="3"/>
              <c:layout>
                <c:manualLayout>
                  <c:x val="-9.8548901782014087E-2"/>
                  <c:y val="-0.20294856022471927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B32-4A80-A4C9-24443B4BBDD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'Status RR'!$A$6:$A$14</c:f>
              <c:strCache>
                <c:ptCount val="8"/>
                <c:pt idx="0">
                  <c:v>closed</c:v>
                </c:pt>
                <c:pt idx="1">
                  <c:v>CV send</c:v>
                </c:pt>
                <c:pt idx="2">
                  <c:v>interview</c:v>
                </c:pt>
                <c:pt idx="3">
                  <c:v>lost</c:v>
                </c:pt>
                <c:pt idx="4">
                  <c:v>new qualified</c:v>
                </c:pt>
                <c:pt idx="5">
                  <c:v>on hold</c:v>
                </c:pt>
                <c:pt idx="6">
                  <c:v>won internal</c:v>
                </c:pt>
                <c:pt idx="7">
                  <c:v>7 - won external</c:v>
                </c:pt>
              </c:strCache>
            </c:strRef>
          </c:cat>
          <c:val>
            <c:numRef>
              <c:f>'Status RR'!$B$6:$B$14</c:f>
              <c:numCache>
                <c:formatCode>General</c:formatCode>
                <c:ptCount val="8"/>
                <c:pt idx="0">
                  <c:v>7</c:v>
                </c:pt>
                <c:pt idx="1">
                  <c:v>3</c:v>
                </c:pt>
                <c:pt idx="2">
                  <c:v>1</c:v>
                </c:pt>
                <c:pt idx="3">
                  <c:v>80</c:v>
                </c:pt>
                <c:pt idx="4">
                  <c:v>9</c:v>
                </c:pt>
                <c:pt idx="5">
                  <c:v>15</c:v>
                </c:pt>
                <c:pt idx="6">
                  <c:v>3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6B32-4A80-A4C9-24443B4BBD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984776902887136"/>
          <c:y val="0.33911131272442357"/>
          <c:w val="0.15962591518165492"/>
          <c:h val="0.522385052548342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[2020_05_05_Proservia_Cockpit_Ex_Pro_RR_V3.xlsx]Reason for lost!PivotTable6</c:name>
    <c:fmtId val="1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8470028777238312E-2"/>
          <c:y val="0.13419372590717057"/>
          <c:w val="0.9234436665325999"/>
          <c:h val="0.6572034105363697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'Reason for lost'!$B$4:$B$5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'Reason for lost'!$A$6:$A$17</c:f>
              <c:strCache>
                <c:ptCount val="11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no skills / candidates</c:v>
                </c:pt>
                <c:pt idx="3">
                  <c:v>Proservia - location / no onsite possible</c:v>
                </c:pt>
                <c:pt idx="4">
                  <c:v>Customer - workload</c:v>
                </c:pt>
                <c:pt idx="5">
                  <c:v>Customer - skills to low</c:v>
                </c:pt>
                <c:pt idx="6">
                  <c:v>Customer - skills to high</c:v>
                </c:pt>
                <c:pt idx="7">
                  <c:v>Customer - price</c:v>
                </c:pt>
                <c:pt idx="8">
                  <c:v>Customer - no reasons</c:v>
                </c:pt>
                <c:pt idx="9">
                  <c:v>Customer - location / no remote possible</c:v>
                </c:pt>
                <c:pt idx="10">
                  <c:v>Customer - contract construct</c:v>
                </c:pt>
              </c:strCache>
            </c:strRef>
          </c:cat>
          <c:val>
            <c:numRef>
              <c:f>'Reason for lost'!$B$6:$B$17</c:f>
              <c:numCache>
                <c:formatCode>General</c:formatCode>
                <c:ptCount val="11"/>
                <c:pt idx="0">
                  <c:v>5</c:v>
                </c:pt>
                <c:pt idx="1">
                  <c:v>1</c:v>
                </c:pt>
                <c:pt idx="2">
                  <c:v>29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4</c:v>
                </c:pt>
                <c:pt idx="8">
                  <c:v>10</c:v>
                </c:pt>
                <c:pt idx="9">
                  <c:v>1</c:v>
                </c:pt>
                <c:pt idx="1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AB-4C94-AEBF-4DF387D61329}"/>
            </c:ext>
          </c:extLst>
        </c:ser>
        <c:ser>
          <c:idx val="1"/>
          <c:order val="1"/>
          <c:tx>
            <c:strRef>
              <c:f>'Reason for lost'!$C$4:$C$5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'Reason for lost'!$A$6:$A$17</c:f>
              <c:strCache>
                <c:ptCount val="11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no skills / candidates</c:v>
                </c:pt>
                <c:pt idx="3">
                  <c:v>Proservia - location / no onsite possible</c:v>
                </c:pt>
                <c:pt idx="4">
                  <c:v>Customer - workload</c:v>
                </c:pt>
                <c:pt idx="5">
                  <c:v>Customer - skills to low</c:v>
                </c:pt>
                <c:pt idx="6">
                  <c:v>Customer - skills to high</c:v>
                </c:pt>
                <c:pt idx="7">
                  <c:v>Customer - price</c:v>
                </c:pt>
                <c:pt idx="8">
                  <c:v>Customer - no reasons</c:v>
                </c:pt>
                <c:pt idx="9">
                  <c:v>Customer - location / no remote possible</c:v>
                </c:pt>
                <c:pt idx="10">
                  <c:v>Customer - contract construct</c:v>
                </c:pt>
              </c:strCache>
            </c:strRef>
          </c:cat>
          <c:val>
            <c:numRef>
              <c:f>'Reason for lost'!$C$6:$C$17</c:f>
              <c:numCache>
                <c:formatCode>General</c:formatCode>
                <c:ptCount val="11"/>
                <c:pt idx="2">
                  <c:v>11</c:v>
                </c:pt>
                <c:pt idx="3">
                  <c:v>2</c:v>
                </c:pt>
                <c:pt idx="5">
                  <c:v>3</c:v>
                </c:pt>
                <c:pt idx="7">
                  <c:v>4</c:v>
                </c:pt>
                <c:pt idx="8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AB-4C94-AEBF-4DF387D613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4192392"/>
        <c:axId val="874191736"/>
      </c:barChart>
      <c:catAx>
        <c:axId val="874192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1736"/>
        <c:crosses val="autoZero"/>
        <c:auto val="1"/>
        <c:lblAlgn val="ctr"/>
        <c:lblOffset val="100"/>
        <c:noMultiLvlLbl val="0"/>
      </c:catAx>
      <c:valAx>
        <c:axId val="874191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2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5759848837804118"/>
          <c:y val="0.14160493805209029"/>
          <c:w val="0.1221388391787946"/>
          <c:h val="9.978987674428528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[2020_05_05_Proservia_Cockpit_Ex_Pro_RR_V3.xlsx]Status PS!PivotTable5</c:name>
    <c:fmtId val="46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8548901782014087E-2"/>
              <c:y val="-0.20294856022471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074925808132918"/>
              <c:y val="-0.218270635767894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074925808132918"/>
              <c:y val="-0.218270635767894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074925808132918"/>
              <c:y val="-0.218270635767894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'Status PS'!$B$5</c:f>
              <c:strCache>
                <c:ptCount val="1"/>
                <c:pt idx="0">
                  <c:v>Ergebnis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044-4246-8C1C-8874B71A7FB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044-4246-8C1C-8874B71A7FB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044-4246-8C1C-8874B71A7FBC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044-4246-8C1C-8874B71A7FB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044-4246-8C1C-8874B71A7FB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1044-4246-8C1C-8874B71A7FB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1044-4246-8C1C-8874B71A7FB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1044-4246-8C1C-8874B71A7FBC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1044-4246-8C1C-8874B71A7FBC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1044-4246-8C1C-8874B71A7FBC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1044-4246-8C1C-8874B71A7FBC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1044-4246-8C1C-8874B71A7FBC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1044-4246-8C1C-8874B71A7FBC}"/>
              </c:ext>
            </c:extLst>
          </c:dPt>
          <c:dLbls>
            <c:dLbl>
              <c:idx val="3"/>
              <c:layout>
                <c:manualLayout>
                  <c:x val="0.12074925808132918"/>
                  <c:y val="-0.218270635767894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44-4246-8C1C-8874B71A7FB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'Status PS'!$A$6:$A$16</c:f>
              <c:strCache>
                <c:ptCount val="10"/>
                <c:pt idx="0">
                  <c:v>closed</c:v>
                </c:pt>
                <c:pt idx="1">
                  <c:v>CV send</c:v>
                </c:pt>
                <c:pt idx="2">
                  <c:v>interview</c:v>
                </c:pt>
                <c:pt idx="3">
                  <c:v>lost</c:v>
                </c:pt>
                <c:pt idx="4">
                  <c:v>new qualified</c:v>
                </c:pt>
                <c:pt idx="5">
                  <c:v>on hold</c:v>
                </c:pt>
                <c:pt idx="6">
                  <c:v>won internal</c:v>
                </c:pt>
                <c:pt idx="7">
                  <c:v>(Leer)</c:v>
                </c:pt>
                <c:pt idx="8">
                  <c:v>NON Proservia Service</c:v>
                </c:pt>
                <c:pt idx="9">
                  <c:v>DigiBoard closed by Experis</c:v>
                </c:pt>
              </c:strCache>
            </c:strRef>
          </c:cat>
          <c:val>
            <c:numRef>
              <c:f>'Status PS'!$B$6:$B$16</c:f>
              <c:numCache>
                <c:formatCode>General</c:formatCode>
                <c:ptCount val="10"/>
                <c:pt idx="0">
                  <c:v>18</c:v>
                </c:pt>
                <c:pt idx="1">
                  <c:v>40</c:v>
                </c:pt>
                <c:pt idx="2">
                  <c:v>1</c:v>
                </c:pt>
                <c:pt idx="3">
                  <c:v>140</c:v>
                </c:pt>
                <c:pt idx="4">
                  <c:v>7</c:v>
                </c:pt>
                <c:pt idx="5">
                  <c:v>5</c:v>
                </c:pt>
                <c:pt idx="6">
                  <c:v>2</c:v>
                </c:pt>
                <c:pt idx="8">
                  <c:v>13</c:v>
                </c:pt>
                <c:pt idx="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1044-4246-8C1C-8874B71A7F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125130663747678"/>
          <c:y val="6.7691688816746268E-2"/>
          <c:w val="0.1982224064097251"/>
          <c:h val="0.7959935443907587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[2020_05_05_Proservia_Cockpit_Ex_Pro_RR_V3.xlsx]lost_PS!PivotTable6</c:name>
    <c:fmtId val="2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1972217714264674E-2"/>
          <c:y val="0.1370163802965281"/>
          <c:w val="0.9234436665325999"/>
          <c:h val="0.6572034105363697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lost_PS!$B$4:$B$5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lost_PS!$A$6:$A$18</c:f>
              <c:strCache>
                <c:ptCount val="12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skills to high</c:v>
                </c:pt>
                <c:pt idx="3">
                  <c:v>Proservia - no skills / candidates</c:v>
                </c:pt>
                <c:pt idx="4">
                  <c:v>Proservia - location / no onsite possible</c:v>
                </c:pt>
                <c:pt idx="5">
                  <c:v>Proservia - contract construct</c:v>
                </c:pt>
                <c:pt idx="6">
                  <c:v>Customer - workload</c:v>
                </c:pt>
                <c:pt idx="7">
                  <c:v>Customer - skills to low</c:v>
                </c:pt>
                <c:pt idx="8">
                  <c:v>Customer - skills to high</c:v>
                </c:pt>
                <c:pt idx="9">
                  <c:v>Customer - price</c:v>
                </c:pt>
                <c:pt idx="10">
                  <c:v>Customer - no reasons</c:v>
                </c:pt>
                <c:pt idx="11">
                  <c:v>Customer - contract construct</c:v>
                </c:pt>
              </c:strCache>
            </c:strRef>
          </c:cat>
          <c:val>
            <c:numRef>
              <c:f>lost_PS!$B$6:$B$18</c:f>
              <c:numCache>
                <c:formatCode>General</c:formatCode>
                <c:ptCount val="12"/>
                <c:pt idx="0">
                  <c:v>1</c:v>
                </c:pt>
                <c:pt idx="1">
                  <c:v>13</c:v>
                </c:pt>
                <c:pt idx="2">
                  <c:v>5</c:v>
                </c:pt>
                <c:pt idx="3">
                  <c:v>16</c:v>
                </c:pt>
                <c:pt idx="4">
                  <c:v>6</c:v>
                </c:pt>
                <c:pt idx="5">
                  <c:v>1</c:v>
                </c:pt>
                <c:pt idx="6">
                  <c:v>1</c:v>
                </c:pt>
                <c:pt idx="7">
                  <c:v>2</c:v>
                </c:pt>
                <c:pt idx="8">
                  <c:v>2</c:v>
                </c:pt>
                <c:pt idx="9">
                  <c:v>1</c:v>
                </c:pt>
                <c:pt idx="10">
                  <c:v>24</c:v>
                </c:pt>
                <c:pt idx="1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F3-4CCF-8289-C9611F19FC28}"/>
            </c:ext>
          </c:extLst>
        </c:ser>
        <c:ser>
          <c:idx val="1"/>
          <c:order val="1"/>
          <c:tx>
            <c:strRef>
              <c:f>lost_PS!$C$4:$C$5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lost_PS!$A$6:$A$18</c:f>
              <c:strCache>
                <c:ptCount val="12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skills to high</c:v>
                </c:pt>
                <c:pt idx="3">
                  <c:v>Proservia - no skills / candidates</c:v>
                </c:pt>
                <c:pt idx="4">
                  <c:v>Proservia - location / no onsite possible</c:v>
                </c:pt>
                <c:pt idx="5">
                  <c:v>Proservia - contract construct</c:v>
                </c:pt>
                <c:pt idx="6">
                  <c:v>Customer - workload</c:v>
                </c:pt>
                <c:pt idx="7">
                  <c:v>Customer - skills to low</c:v>
                </c:pt>
                <c:pt idx="8">
                  <c:v>Customer - skills to high</c:v>
                </c:pt>
                <c:pt idx="9">
                  <c:v>Customer - price</c:v>
                </c:pt>
                <c:pt idx="10">
                  <c:v>Customer - no reasons</c:v>
                </c:pt>
                <c:pt idx="11">
                  <c:v>Customer - contract construct</c:v>
                </c:pt>
              </c:strCache>
            </c:strRef>
          </c:cat>
          <c:val>
            <c:numRef>
              <c:f>lost_PS!$C$6:$C$18</c:f>
              <c:numCache>
                <c:formatCode>General</c:formatCode>
                <c:ptCount val="12"/>
                <c:pt idx="0">
                  <c:v>1</c:v>
                </c:pt>
                <c:pt idx="1">
                  <c:v>7</c:v>
                </c:pt>
                <c:pt idx="2">
                  <c:v>6</c:v>
                </c:pt>
                <c:pt idx="3">
                  <c:v>3</c:v>
                </c:pt>
                <c:pt idx="4">
                  <c:v>5</c:v>
                </c:pt>
                <c:pt idx="7">
                  <c:v>1</c:v>
                </c:pt>
                <c:pt idx="10">
                  <c:v>11</c:v>
                </c:pt>
                <c:pt idx="1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1F3-4CCF-8289-C9611F19FC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4192392"/>
        <c:axId val="874191736"/>
      </c:barChart>
      <c:catAx>
        <c:axId val="874192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1736"/>
        <c:crosses val="autoZero"/>
        <c:auto val="1"/>
        <c:lblAlgn val="ctr"/>
        <c:lblOffset val="100"/>
        <c:noMultiLvlLbl val="0"/>
      </c:catAx>
      <c:valAx>
        <c:axId val="874191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2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2082550453926437"/>
          <c:y val="0.20934933543534656"/>
          <c:w val="0.1221388391787946"/>
          <c:h val="0.130839440317640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[2020_05_05_Proservia_Cockpit_Ex_Pro_RR_V3.xlsx]Status Exp!PivotTable5</c:name>
    <c:fmtId val="53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9.8548901782014087E-2"/>
              <c:y val="-0.2029485602247192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074925808132918"/>
              <c:y val="-0.218270635767894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293491463808334"/>
              <c:y val="-0.2051374281594584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293491463808334"/>
              <c:y val="-0.2051374281594584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0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293491463808334"/>
              <c:y val="-0.2051374281594584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'Status Exp'!$B$5</c:f>
              <c:strCache>
                <c:ptCount val="1"/>
                <c:pt idx="0">
                  <c:v>Ergebnis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950-47EB-B7C5-6B0A1171247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950-47EB-B7C5-6B0A1171247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950-47EB-B7C5-6B0A1171247A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950-47EB-B7C5-6B0A1171247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950-47EB-B7C5-6B0A1171247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950-47EB-B7C5-6B0A1171247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950-47EB-B7C5-6B0A1171247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950-47EB-B7C5-6B0A1171247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950-47EB-B7C5-6B0A1171247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950-47EB-B7C5-6B0A1171247A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950-47EB-B7C5-6B0A1171247A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950-47EB-B7C5-6B0A1171247A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950-47EB-B7C5-6B0A1171247A}"/>
              </c:ext>
            </c:extLst>
          </c:dPt>
          <c:dLbls>
            <c:dLbl>
              <c:idx val="3"/>
              <c:layout>
                <c:manualLayout>
                  <c:x val="-0.15293491463808334"/>
                  <c:y val="-0.2051374281594584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50-47EB-B7C5-6B0A1171247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'Status Exp'!$A$6:$A$16</c:f>
              <c:strCache>
                <c:ptCount val="10"/>
                <c:pt idx="0">
                  <c:v>closed</c:v>
                </c:pt>
                <c:pt idx="1">
                  <c:v>CV send</c:v>
                </c:pt>
                <c:pt idx="2">
                  <c:v>interview</c:v>
                </c:pt>
                <c:pt idx="3">
                  <c:v>lost</c:v>
                </c:pt>
                <c:pt idx="4">
                  <c:v>new qualified</c:v>
                </c:pt>
                <c:pt idx="5">
                  <c:v>on hold</c:v>
                </c:pt>
                <c:pt idx="6">
                  <c:v>NON Proservia Service</c:v>
                </c:pt>
                <c:pt idx="7">
                  <c:v>DigiBoard closed by Experis</c:v>
                </c:pt>
                <c:pt idx="8">
                  <c:v>Clearifying by Experis</c:v>
                </c:pt>
                <c:pt idx="9">
                  <c:v>Clearifying by Proservia</c:v>
                </c:pt>
              </c:strCache>
            </c:strRef>
          </c:cat>
          <c:val>
            <c:numRef>
              <c:f>'Status Exp'!$B$6:$B$16</c:f>
              <c:numCache>
                <c:formatCode>General</c:formatCode>
                <c:ptCount val="10"/>
                <c:pt idx="0">
                  <c:v>22</c:v>
                </c:pt>
                <c:pt idx="1">
                  <c:v>4</c:v>
                </c:pt>
                <c:pt idx="2">
                  <c:v>4</c:v>
                </c:pt>
                <c:pt idx="3">
                  <c:v>61</c:v>
                </c:pt>
                <c:pt idx="4">
                  <c:v>9</c:v>
                </c:pt>
                <c:pt idx="5">
                  <c:v>18</c:v>
                </c:pt>
                <c:pt idx="6">
                  <c:v>13</c:v>
                </c:pt>
                <c:pt idx="7">
                  <c:v>22</c:v>
                </c:pt>
                <c:pt idx="8">
                  <c:v>1</c:v>
                </c:pt>
                <c:pt idx="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6950-47EB-B7C5-6B0A117124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125130663747678"/>
          <c:y val="6.7691688816746268E-2"/>
          <c:w val="0.1982224064097251"/>
          <c:h val="0.7959935443907587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[2020_05_05_Proservia_Cockpit_Ex_Pro_RR_V3.xlsx]lost_Exp!PivotTable6</c:name>
    <c:fmtId val="24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1331084262754293E-2"/>
          <c:y val="0.10720608855470444"/>
          <c:w val="0.9234436665325999"/>
          <c:h val="0.6572034105363697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lost_Exp!$B$4:$B$5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lost_Exp!$A$6:$A$16</c:f>
              <c:strCache>
                <c:ptCount val="10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skills to high</c:v>
                </c:pt>
                <c:pt idx="3">
                  <c:v>Proservia - no skills / candidates</c:v>
                </c:pt>
                <c:pt idx="4">
                  <c:v>Proservia - location / no onsite possible</c:v>
                </c:pt>
                <c:pt idx="5">
                  <c:v>Proservia - contract construct</c:v>
                </c:pt>
                <c:pt idx="6">
                  <c:v>Customer - skills to low</c:v>
                </c:pt>
                <c:pt idx="7">
                  <c:v>Customer - skills to high</c:v>
                </c:pt>
                <c:pt idx="8">
                  <c:v>Customer - no reasons</c:v>
                </c:pt>
                <c:pt idx="9">
                  <c:v>Customer - contract construct</c:v>
                </c:pt>
              </c:strCache>
            </c:strRef>
          </c:cat>
          <c:val>
            <c:numRef>
              <c:f>lost_Exp!$B$6:$B$16</c:f>
              <c:numCache>
                <c:formatCode>General</c:formatCode>
                <c:ptCount val="10"/>
                <c:pt idx="0">
                  <c:v>2</c:v>
                </c:pt>
                <c:pt idx="1">
                  <c:v>5</c:v>
                </c:pt>
                <c:pt idx="2">
                  <c:v>9</c:v>
                </c:pt>
                <c:pt idx="3">
                  <c:v>19</c:v>
                </c:pt>
                <c:pt idx="4">
                  <c:v>13</c:v>
                </c:pt>
                <c:pt idx="6">
                  <c:v>1</c:v>
                </c:pt>
                <c:pt idx="7">
                  <c:v>1</c:v>
                </c:pt>
                <c:pt idx="8">
                  <c:v>7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EC-4121-A0EB-E269FEE56B52}"/>
            </c:ext>
          </c:extLst>
        </c:ser>
        <c:ser>
          <c:idx val="1"/>
          <c:order val="1"/>
          <c:tx>
            <c:strRef>
              <c:f>lost_Exp!$C$4:$C$5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lost_Exp!$A$6:$A$16</c:f>
              <c:strCache>
                <c:ptCount val="10"/>
                <c:pt idx="0">
                  <c:v>Proservia - workload</c:v>
                </c:pt>
                <c:pt idx="1">
                  <c:v>Proservia - skills to low</c:v>
                </c:pt>
                <c:pt idx="2">
                  <c:v>Proservia - skills to high</c:v>
                </c:pt>
                <c:pt idx="3">
                  <c:v>Proservia - no skills / candidates</c:v>
                </c:pt>
                <c:pt idx="4">
                  <c:v>Proservia - location / no onsite possible</c:v>
                </c:pt>
                <c:pt idx="5">
                  <c:v>Proservia - contract construct</c:v>
                </c:pt>
                <c:pt idx="6">
                  <c:v>Customer - skills to low</c:v>
                </c:pt>
                <c:pt idx="7">
                  <c:v>Customer - skills to high</c:v>
                </c:pt>
                <c:pt idx="8">
                  <c:v>Customer - no reasons</c:v>
                </c:pt>
                <c:pt idx="9">
                  <c:v>Customer - contract construct</c:v>
                </c:pt>
              </c:strCache>
            </c:strRef>
          </c:cat>
          <c:val>
            <c:numRef>
              <c:f>lost_Exp!$C$6:$C$16</c:f>
              <c:numCache>
                <c:formatCode>General</c:formatCode>
                <c:ptCount val="10"/>
                <c:pt idx="0">
                  <c:v>2</c:v>
                </c:pt>
                <c:pt idx="1">
                  <c:v>2</c:v>
                </c:pt>
                <c:pt idx="3">
                  <c:v>4</c:v>
                </c:pt>
                <c:pt idx="4">
                  <c:v>6</c:v>
                </c:pt>
                <c:pt idx="5">
                  <c:v>3</c:v>
                </c:pt>
                <c:pt idx="6">
                  <c:v>1</c:v>
                </c:pt>
                <c:pt idx="8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BEC-4121-A0EB-E269FEE56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4192392"/>
        <c:axId val="874191736"/>
      </c:barChart>
      <c:catAx>
        <c:axId val="874192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1736"/>
        <c:crosses val="autoZero"/>
        <c:auto val="1"/>
        <c:lblAlgn val="ctr"/>
        <c:lblOffset val="100"/>
        <c:noMultiLvlLbl val="0"/>
      </c:catAx>
      <c:valAx>
        <c:axId val="874191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874192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9442573569283053"/>
          <c:y val="0.12533851325384349"/>
          <c:w val="0.1221388391787946"/>
          <c:h val="0.130839440317640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userShapes r:id="rId5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[Diagramm in Microsoft PowerPoint]Lost_MA!PivotTable2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Lost_MA!$H$3</c:f>
              <c:strCache>
                <c:ptCount val="1"/>
                <c:pt idx="0">
                  <c:v>Ergebnis</c:v>
                </c:pt>
              </c:strCache>
            </c:strRef>
          </c:tx>
          <c:spPr>
            <a:ln>
              <a:solidFill>
                <a:srgbClr val="FFFFFF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C4E-48E8-8EB6-4B73061E02E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C4E-48E8-8EB6-4B73061E02E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C4E-48E8-8EB6-4B73061E02E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C4E-48E8-8EB6-4B73061E02E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C4E-48E8-8EB6-4B73061E02E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C4E-48E8-8EB6-4B73061E02E6}"/>
              </c:ext>
            </c:extLst>
          </c:dPt>
          <c:dPt>
            <c:idx val="6"/>
            <c:bubble3D val="0"/>
            <c:spPr>
              <a:solidFill>
                <a:srgbClr val="E77C22">
                  <a:lumMod val="60000"/>
                  <a:lumOff val="40000"/>
                </a:srgbClr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C4E-48E8-8EB6-4B73061E02E6}"/>
              </c:ext>
            </c:extLst>
          </c:dPt>
          <c:dPt>
            <c:idx val="7"/>
            <c:bubble3D val="0"/>
            <c:spPr>
              <a:solidFill>
                <a:srgbClr val="92D050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C4E-48E8-8EB6-4B73061E02E6}"/>
              </c:ext>
            </c:extLst>
          </c:dPt>
          <c:dPt>
            <c:idx val="8"/>
            <c:bubble3D val="0"/>
            <c:spPr>
              <a:solidFill>
                <a:srgbClr val="FF0000"/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C4E-48E8-8EB6-4B73061E02E6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C4E-48E8-8EB6-4B73061E02E6}"/>
              </c:ext>
            </c:extLst>
          </c:dPt>
          <c:dLbls>
            <c:dLbl>
              <c:idx val="1"/>
              <c:layout>
                <c:manualLayout>
                  <c:x val="-1.8097874690641363E-2"/>
                  <c:y val="-9.010401102941397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75436400017182"/>
                      <c:h val="6.490543167373040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7C4E-48E8-8EB6-4B73061E02E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Lost_MA!$G$4:$G$14</c:f>
              <c:strCache>
                <c:ptCount val="10"/>
                <c:pt idx="0">
                  <c:v>Customer - contract construct</c:v>
                </c:pt>
                <c:pt idx="1">
                  <c:v>Customer - location / no remote possible</c:v>
                </c:pt>
                <c:pt idx="2">
                  <c:v>Customer - skills to high</c:v>
                </c:pt>
                <c:pt idx="3">
                  <c:v>Customer - skills to low</c:v>
                </c:pt>
                <c:pt idx="4">
                  <c:v>Customer - workload</c:v>
                </c:pt>
                <c:pt idx="5">
                  <c:v>Proservia - contract construct</c:v>
                </c:pt>
                <c:pt idx="6">
                  <c:v>Proservia - location / no onsite possible</c:v>
                </c:pt>
                <c:pt idx="7">
                  <c:v>Proservia - skills to high</c:v>
                </c:pt>
                <c:pt idx="8">
                  <c:v>Proservia - skills to low</c:v>
                </c:pt>
                <c:pt idx="9">
                  <c:v>Proservia - workload</c:v>
                </c:pt>
              </c:strCache>
            </c:strRef>
          </c:cat>
          <c:val>
            <c:numRef>
              <c:f>Lost_MA!$H$4:$H$14</c:f>
              <c:numCache>
                <c:formatCode>General</c:formatCode>
                <c:ptCount val="10"/>
                <c:pt idx="0">
                  <c:v>5</c:v>
                </c:pt>
                <c:pt idx="1">
                  <c:v>1</c:v>
                </c:pt>
                <c:pt idx="2">
                  <c:v>4</c:v>
                </c:pt>
                <c:pt idx="3">
                  <c:v>9</c:v>
                </c:pt>
                <c:pt idx="4">
                  <c:v>3</c:v>
                </c:pt>
                <c:pt idx="5">
                  <c:v>2</c:v>
                </c:pt>
                <c:pt idx="6">
                  <c:v>14</c:v>
                </c:pt>
                <c:pt idx="7">
                  <c:v>19</c:v>
                </c:pt>
                <c:pt idx="8">
                  <c:v>29</c:v>
                </c:pt>
                <c:pt idx="9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7C4E-48E8-8EB6-4B73061E02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50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0.08271</cdr:x>
      <cdr:y>0.11877</cdr:y>
    </cdr:from>
    <cdr:to>
      <cdr:x>0.18362</cdr:x>
      <cdr:y>0.17954</cdr:y>
    </cdr:to>
    <cdr:sp macro="" textlink="">
      <cdr:nvSpPr>
        <cdr:cNvPr id="2" name="Textfeld 1">
          <a:extLst xmlns:a="http://schemas.openxmlformats.org/drawingml/2006/main">
            <a:ext uri="{FF2B5EF4-FFF2-40B4-BE49-F238E27FC236}">
              <a16:creationId xmlns:a16="http://schemas.microsoft.com/office/drawing/2014/main" id="{79AD603F-1C69-41D5-B1BA-73DBCF80680F}"/>
            </a:ext>
          </a:extLst>
        </cdr:cNvPr>
        <cdr:cNvSpPr txBox="1"/>
      </cdr:nvSpPr>
      <cdr:spPr>
        <a:xfrm xmlns:a="http://schemas.openxmlformats.org/drawingml/2006/main">
          <a:off x="887767" y="537824"/>
          <a:ext cx="1083076" cy="27520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  <cdr:relSizeAnchor xmlns:cdr="http://schemas.openxmlformats.org/drawingml/2006/chartDrawing">
    <cdr:from>
      <cdr:x>0.06782</cdr:x>
      <cdr:y>0.07074</cdr:y>
    </cdr:from>
    <cdr:to>
      <cdr:x>0.16294</cdr:x>
      <cdr:y>0.15111</cdr:y>
    </cdr:to>
    <cdr:sp macro="" textlink="">
      <cdr:nvSpPr>
        <cdr:cNvPr id="3" name="Textfeld 2">
          <a:extLst xmlns:a="http://schemas.openxmlformats.org/drawingml/2006/main">
            <a:ext uri="{FF2B5EF4-FFF2-40B4-BE49-F238E27FC236}">
              <a16:creationId xmlns:a16="http://schemas.microsoft.com/office/drawing/2014/main" id="{D78170C4-259E-40A8-B0EA-65AE5A43774B}"/>
            </a:ext>
          </a:extLst>
        </cdr:cNvPr>
        <cdr:cNvSpPr txBox="1"/>
      </cdr:nvSpPr>
      <cdr:spPr>
        <a:xfrm xmlns:a="http://schemas.openxmlformats.org/drawingml/2006/main">
          <a:off x="727969" y="320322"/>
          <a:ext cx="1020932" cy="3639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DE" sz="1100" dirty="0" err="1"/>
            <a:t>Quarter</a:t>
          </a:r>
          <a:endParaRPr lang="de-DE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0.36007</cdr:x>
      <cdr:y>0.16042</cdr:y>
    </cdr:from>
    <cdr:to>
      <cdr:x>0.50084</cdr:x>
      <cdr:y>0.24132</cdr:y>
    </cdr:to>
    <cdr:sp macro="" textlink="">
      <cdr:nvSpPr>
        <cdr:cNvPr id="2" name="Textfeld 1">
          <a:extLst xmlns:a="http://schemas.openxmlformats.org/drawingml/2006/main">
            <a:ext uri="{FF2B5EF4-FFF2-40B4-BE49-F238E27FC236}">
              <a16:creationId xmlns:a16="http://schemas.microsoft.com/office/drawing/2014/main" id="{ABC4EA34-2EBA-4BA7-99BD-B709B0D19E57}"/>
            </a:ext>
          </a:extLst>
        </cdr:cNvPr>
        <cdr:cNvSpPr txBox="1"/>
      </cdr:nvSpPr>
      <cdr:spPr>
        <a:xfrm xmlns:a="http://schemas.openxmlformats.org/drawingml/2006/main">
          <a:off x="3805556" y="721790"/>
          <a:ext cx="1487754" cy="3639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1100" dirty="0" err="1"/>
            <a:t>Quarter</a:t>
          </a:r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0.37012</cdr:x>
      <cdr:y>0.23988</cdr:y>
    </cdr:from>
    <cdr:to>
      <cdr:x>0.44814</cdr:x>
      <cdr:y>0.32464</cdr:y>
    </cdr:to>
    <cdr:sp macro="" textlink="">
      <cdr:nvSpPr>
        <cdr:cNvPr id="2" name="Textfeld 1">
          <a:extLst xmlns:a="http://schemas.openxmlformats.org/drawingml/2006/main">
            <a:ext uri="{FF2B5EF4-FFF2-40B4-BE49-F238E27FC236}">
              <a16:creationId xmlns:a16="http://schemas.microsoft.com/office/drawing/2014/main" id="{B09F7EB8-007C-465F-81AB-3F1206374ADD}"/>
            </a:ext>
          </a:extLst>
        </cdr:cNvPr>
        <cdr:cNvSpPr txBox="1"/>
      </cdr:nvSpPr>
      <cdr:spPr>
        <a:xfrm xmlns:a="http://schemas.openxmlformats.org/drawingml/2006/main">
          <a:off x="3706428" y="1030042"/>
          <a:ext cx="781235" cy="3639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1100" dirty="0" err="1"/>
            <a:t>Quarter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0.53617</cdr:x>
      <cdr:y>0.15918</cdr:y>
    </cdr:from>
    <cdr:to>
      <cdr:x>0.62411</cdr:x>
      <cdr:y>0.23685</cdr:y>
    </cdr:to>
    <cdr:sp macro="" textlink="">
      <cdr:nvSpPr>
        <cdr:cNvPr id="2" name="Textfeld 1">
          <a:extLst xmlns:a="http://schemas.openxmlformats.org/drawingml/2006/main">
            <a:ext uri="{FF2B5EF4-FFF2-40B4-BE49-F238E27FC236}">
              <a16:creationId xmlns:a16="http://schemas.microsoft.com/office/drawing/2014/main" id="{B09F7EB8-007C-465F-81AB-3F1206374ADD}"/>
            </a:ext>
          </a:extLst>
        </cdr:cNvPr>
        <cdr:cNvSpPr txBox="1"/>
      </cdr:nvSpPr>
      <cdr:spPr>
        <a:xfrm xmlns:a="http://schemas.openxmlformats.org/drawingml/2006/main">
          <a:off x="5334488" y="745957"/>
          <a:ext cx="874938" cy="3639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1100" dirty="0" err="1"/>
            <a:t>Quarter</a:t>
          </a:r>
          <a:endParaRPr lang="de-DE" sz="1100" dirty="0"/>
        </a:p>
      </cdr:txBody>
    </cdr:sp>
  </cdr:relSizeAnchor>
</c:userShapes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10712E-0DC6-4861-8F70-A5DBC9BD8AC9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9CED8-F657-4028-9C09-6B5E402E033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75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ECDCF-091C-467A-BA38-E19DF959E3E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386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ECDCF-091C-467A-BA38-E19DF959E3E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5334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ECDCF-091C-467A-BA38-E19DF959E3E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1221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ECDCF-091C-467A-BA38-E19DF959E3E5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3985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852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2646217" y="-2722420"/>
            <a:ext cx="6899566" cy="1230284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246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2646217" y="-2722420"/>
            <a:ext cx="6899566" cy="1230284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55420" y="-20783"/>
            <a:ext cx="12302842" cy="689956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001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76200" y="-41563"/>
            <a:ext cx="8970818" cy="6941126"/>
          </a:xfrm>
          <a:custGeom>
            <a:avLst/>
            <a:gdLst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8970818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3900055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0818" h="6941126">
                <a:moveTo>
                  <a:pt x="0" y="0"/>
                </a:moveTo>
                <a:lnTo>
                  <a:pt x="8970818" y="0"/>
                </a:lnTo>
                <a:lnTo>
                  <a:pt x="3900055" y="6941126"/>
                </a:lnTo>
                <a:lnTo>
                  <a:pt x="0" y="69411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-80936" y="-41562"/>
            <a:ext cx="6192978" cy="692034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661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-76200" y="-41563"/>
            <a:ext cx="8970818" cy="6941126"/>
          </a:xfrm>
          <a:custGeom>
            <a:avLst/>
            <a:gdLst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8970818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3900055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0818" h="6941126">
                <a:moveTo>
                  <a:pt x="0" y="0"/>
                </a:moveTo>
                <a:lnTo>
                  <a:pt x="8970818" y="0"/>
                </a:lnTo>
                <a:lnTo>
                  <a:pt x="3900055" y="6941126"/>
                </a:lnTo>
                <a:lnTo>
                  <a:pt x="0" y="69411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-80936" y="-41562"/>
            <a:ext cx="6192978" cy="692034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575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-76200" y="-41563"/>
            <a:ext cx="8970818" cy="6941126"/>
          </a:xfrm>
          <a:custGeom>
            <a:avLst/>
            <a:gdLst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8970818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3900055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0818" h="6941126">
                <a:moveTo>
                  <a:pt x="0" y="0"/>
                </a:moveTo>
                <a:lnTo>
                  <a:pt x="8970818" y="0"/>
                </a:lnTo>
                <a:lnTo>
                  <a:pt x="3900055" y="6941126"/>
                </a:lnTo>
                <a:lnTo>
                  <a:pt x="0" y="69411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-80936" y="-41562"/>
            <a:ext cx="6192978" cy="692034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391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F773B-D72F-4D26-91EA-7014DA33B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5E44E-404C-4485-A8A4-6634638E8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A45CE-9B45-4A8D-9EE5-F1347650E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0F3F-EC36-4815-8CD1-28BD04AF74F2}" type="datetimeFigureOut">
              <a:rPr lang="en-GB" smtClean="0"/>
              <a:t>04/05/2020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BD4FB-8259-4810-9172-95EA520F5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2800" b="1">
                <a:solidFill>
                  <a:schemeClr val="accent4"/>
                </a:solidFill>
              </a:defRPr>
            </a:lvl1pPr>
          </a:lstStyle>
          <a:p>
            <a:r>
              <a:rPr lang="en-GB" dirty="0"/>
              <a:t>VERTRAULICH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90EE1-E7EE-4FAB-90C7-C94AEE44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2791B-8E01-4BBF-BBC9-41A99AA2922B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975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3547"/>
            <a:ext cx="12192000" cy="684000"/>
          </a:xfrm>
          <a:prstGeom prst="rect">
            <a:avLst/>
          </a:prstGeom>
          <a:gradFill>
            <a:gsLst>
              <a:gs pos="0">
                <a:srgbClr val="7F7F7F"/>
              </a:gs>
              <a:gs pos="50000">
                <a:schemeClr val="bg2">
                  <a:lumMod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2022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76571"/>
            <a:ext cx="12192000" cy="167774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bg2">
                  <a:lumMod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2022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419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6789384"/>
            <a:ext cx="12192000" cy="96000"/>
            <a:chOff x="323528" y="0"/>
            <a:chExt cx="1085154" cy="5143500"/>
          </a:xfrm>
        </p:grpSpPr>
        <p:sp>
          <p:nvSpPr>
            <p:cNvPr id="9" name="Rectangle 8"/>
            <p:cNvSpPr/>
            <p:nvPr/>
          </p:nvSpPr>
          <p:spPr>
            <a:xfrm>
              <a:off x="323528" y="0"/>
              <a:ext cx="216024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0811" y="0"/>
              <a:ext cx="216024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8094" y="0"/>
              <a:ext cx="216024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75377" y="0"/>
              <a:ext cx="216024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92658" y="0"/>
              <a:ext cx="216024" cy="514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14" name="Straight Connector 13"/>
          <p:cNvCxnSpPr/>
          <p:nvPr userDrawn="1"/>
        </p:nvCxnSpPr>
        <p:spPr>
          <a:xfrm>
            <a:off x="239349" y="125149"/>
            <a:ext cx="0" cy="615553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335360" y="126301"/>
            <a:ext cx="10972800" cy="6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3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-816768" y="-1317352"/>
            <a:ext cx="13537504" cy="9499056"/>
            <a:chOff x="-612576" y="-988014"/>
            <a:chExt cx="10153128" cy="7124292"/>
          </a:xfrm>
          <a:effectLst>
            <a:outerShdw dist="50800" dir="5400000" sx="94000" sy="94000" algn="ctr" rotWithShape="0">
              <a:schemeClr val="bg1">
                <a:alpha val="0"/>
              </a:schemeClr>
            </a:outerShdw>
          </a:effectLst>
        </p:grpSpPr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7944928" y="3853783"/>
              <a:ext cx="954753" cy="790545"/>
            </a:xfrm>
            <a:custGeom>
              <a:avLst/>
              <a:gdLst>
                <a:gd name="T0" fmla="*/ 324 w 417"/>
                <a:gd name="T1" fmla="*/ 15 h 346"/>
                <a:gd name="T2" fmla="*/ 297 w 417"/>
                <a:gd name="T3" fmla="*/ 0 h 346"/>
                <a:gd name="T4" fmla="*/ 120 w 417"/>
                <a:gd name="T5" fmla="*/ 0 h 346"/>
                <a:gd name="T6" fmla="*/ 94 w 417"/>
                <a:gd name="T7" fmla="*/ 15 h 346"/>
                <a:gd name="T8" fmla="*/ 7 w 417"/>
                <a:gd name="T9" fmla="*/ 156 h 346"/>
                <a:gd name="T10" fmla="*/ 7 w 417"/>
                <a:gd name="T11" fmla="*/ 189 h 346"/>
                <a:gd name="T12" fmla="*/ 94 w 417"/>
                <a:gd name="T13" fmla="*/ 331 h 346"/>
                <a:gd name="T14" fmla="*/ 120 w 417"/>
                <a:gd name="T15" fmla="*/ 346 h 346"/>
                <a:gd name="T16" fmla="*/ 297 w 417"/>
                <a:gd name="T17" fmla="*/ 346 h 346"/>
                <a:gd name="T18" fmla="*/ 324 w 417"/>
                <a:gd name="T19" fmla="*/ 331 h 346"/>
                <a:gd name="T20" fmla="*/ 411 w 417"/>
                <a:gd name="T21" fmla="*/ 189 h 346"/>
                <a:gd name="T22" fmla="*/ 411 w 417"/>
                <a:gd name="T23" fmla="*/ 156 h 346"/>
                <a:gd name="T24" fmla="*/ 324 w 417"/>
                <a:gd name="T25" fmla="*/ 15 h 346"/>
                <a:gd name="T26" fmla="*/ 324 w 417"/>
                <a:gd name="T27" fmla="*/ 15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346">
                  <a:moveTo>
                    <a:pt x="324" y="15"/>
                  </a:moveTo>
                  <a:cubicBezTo>
                    <a:pt x="318" y="5"/>
                    <a:pt x="308" y="0"/>
                    <a:pt x="297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09" y="0"/>
                    <a:pt x="100" y="5"/>
                    <a:pt x="94" y="15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0" y="166"/>
                    <a:pt x="0" y="179"/>
                    <a:pt x="7" y="189"/>
                  </a:cubicBezTo>
                  <a:cubicBezTo>
                    <a:pt x="94" y="331"/>
                    <a:pt x="94" y="331"/>
                    <a:pt x="94" y="331"/>
                  </a:cubicBezTo>
                  <a:cubicBezTo>
                    <a:pt x="100" y="340"/>
                    <a:pt x="109" y="346"/>
                    <a:pt x="120" y="346"/>
                  </a:cubicBezTo>
                  <a:cubicBezTo>
                    <a:pt x="297" y="346"/>
                    <a:pt x="297" y="346"/>
                    <a:pt x="297" y="346"/>
                  </a:cubicBezTo>
                  <a:cubicBezTo>
                    <a:pt x="308" y="346"/>
                    <a:pt x="318" y="340"/>
                    <a:pt x="324" y="331"/>
                  </a:cubicBezTo>
                  <a:cubicBezTo>
                    <a:pt x="411" y="189"/>
                    <a:pt x="411" y="189"/>
                    <a:pt x="411" y="189"/>
                  </a:cubicBezTo>
                  <a:cubicBezTo>
                    <a:pt x="417" y="179"/>
                    <a:pt x="417" y="166"/>
                    <a:pt x="411" y="156"/>
                  </a:cubicBezTo>
                  <a:cubicBezTo>
                    <a:pt x="324" y="15"/>
                    <a:pt x="324" y="15"/>
                    <a:pt x="324" y="15"/>
                  </a:cubicBezTo>
                  <a:cubicBezTo>
                    <a:pt x="324" y="15"/>
                    <a:pt x="324" y="15"/>
                    <a:pt x="324" y="15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7806524" y="3736492"/>
              <a:ext cx="1231561" cy="1025129"/>
            </a:xfrm>
            <a:custGeom>
              <a:avLst/>
              <a:gdLst>
                <a:gd name="T0" fmla="*/ 418 w 539"/>
                <a:gd name="T1" fmla="*/ 19 h 448"/>
                <a:gd name="T2" fmla="*/ 384 w 539"/>
                <a:gd name="T3" fmla="*/ 0 h 448"/>
                <a:gd name="T4" fmla="*/ 155 w 539"/>
                <a:gd name="T5" fmla="*/ 0 h 448"/>
                <a:gd name="T6" fmla="*/ 121 w 539"/>
                <a:gd name="T7" fmla="*/ 19 h 448"/>
                <a:gd name="T8" fmla="*/ 9 w 539"/>
                <a:gd name="T9" fmla="*/ 202 h 448"/>
                <a:gd name="T10" fmla="*/ 9 w 539"/>
                <a:gd name="T11" fmla="*/ 244 h 448"/>
                <a:gd name="T12" fmla="*/ 121 w 539"/>
                <a:gd name="T13" fmla="*/ 428 h 448"/>
                <a:gd name="T14" fmla="*/ 155 w 539"/>
                <a:gd name="T15" fmla="*/ 448 h 448"/>
                <a:gd name="T16" fmla="*/ 384 w 539"/>
                <a:gd name="T17" fmla="*/ 448 h 448"/>
                <a:gd name="T18" fmla="*/ 418 w 539"/>
                <a:gd name="T19" fmla="*/ 428 h 448"/>
                <a:gd name="T20" fmla="*/ 531 w 539"/>
                <a:gd name="T21" fmla="*/ 244 h 448"/>
                <a:gd name="T22" fmla="*/ 531 w 539"/>
                <a:gd name="T23" fmla="*/ 202 h 448"/>
                <a:gd name="T24" fmla="*/ 418 w 539"/>
                <a:gd name="T25" fmla="*/ 19 h 448"/>
                <a:gd name="T26" fmla="*/ 418 w 539"/>
                <a:gd name="T27" fmla="*/ 19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9" h="448">
                  <a:moveTo>
                    <a:pt x="418" y="19"/>
                  </a:moveTo>
                  <a:cubicBezTo>
                    <a:pt x="412" y="7"/>
                    <a:pt x="398" y="0"/>
                    <a:pt x="38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41" y="0"/>
                    <a:pt x="129" y="7"/>
                    <a:pt x="121" y="19"/>
                  </a:cubicBezTo>
                  <a:cubicBezTo>
                    <a:pt x="9" y="202"/>
                    <a:pt x="9" y="202"/>
                    <a:pt x="9" y="202"/>
                  </a:cubicBezTo>
                  <a:cubicBezTo>
                    <a:pt x="0" y="215"/>
                    <a:pt x="0" y="232"/>
                    <a:pt x="9" y="244"/>
                  </a:cubicBezTo>
                  <a:cubicBezTo>
                    <a:pt x="121" y="428"/>
                    <a:pt x="121" y="428"/>
                    <a:pt x="121" y="428"/>
                  </a:cubicBezTo>
                  <a:cubicBezTo>
                    <a:pt x="129" y="440"/>
                    <a:pt x="141" y="448"/>
                    <a:pt x="155" y="448"/>
                  </a:cubicBezTo>
                  <a:cubicBezTo>
                    <a:pt x="384" y="448"/>
                    <a:pt x="384" y="448"/>
                    <a:pt x="384" y="448"/>
                  </a:cubicBezTo>
                  <a:cubicBezTo>
                    <a:pt x="398" y="448"/>
                    <a:pt x="412" y="440"/>
                    <a:pt x="418" y="428"/>
                  </a:cubicBezTo>
                  <a:cubicBezTo>
                    <a:pt x="531" y="244"/>
                    <a:pt x="531" y="244"/>
                    <a:pt x="531" y="244"/>
                  </a:cubicBezTo>
                  <a:cubicBezTo>
                    <a:pt x="539" y="232"/>
                    <a:pt x="539" y="215"/>
                    <a:pt x="531" y="202"/>
                  </a:cubicBezTo>
                  <a:cubicBezTo>
                    <a:pt x="418" y="19"/>
                    <a:pt x="418" y="19"/>
                    <a:pt x="418" y="19"/>
                  </a:cubicBezTo>
                  <a:cubicBezTo>
                    <a:pt x="418" y="19"/>
                    <a:pt x="418" y="19"/>
                    <a:pt x="418" y="19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5753921" y="5319928"/>
              <a:ext cx="558308" cy="464475"/>
            </a:xfrm>
            <a:custGeom>
              <a:avLst/>
              <a:gdLst>
                <a:gd name="T0" fmla="*/ 189 w 244"/>
                <a:gd name="T1" fmla="*/ 9 h 203"/>
                <a:gd name="T2" fmla="*/ 174 w 244"/>
                <a:gd name="T3" fmla="*/ 0 h 203"/>
                <a:gd name="T4" fmla="*/ 70 w 244"/>
                <a:gd name="T5" fmla="*/ 0 h 203"/>
                <a:gd name="T6" fmla="*/ 54 w 244"/>
                <a:gd name="T7" fmla="*/ 9 h 203"/>
                <a:gd name="T8" fmla="*/ 4 w 244"/>
                <a:gd name="T9" fmla="*/ 92 h 203"/>
                <a:gd name="T10" fmla="*/ 4 w 244"/>
                <a:gd name="T11" fmla="*/ 111 h 203"/>
                <a:gd name="T12" fmla="*/ 54 w 244"/>
                <a:gd name="T13" fmla="*/ 194 h 203"/>
                <a:gd name="T14" fmla="*/ 70 w 244"/>
                <a:gd name="T15" fmla="*/ 203 h 203"/>
                <a:gd name="T16" fmla="*/ 174 w 244"/>
                <a:gd name="T17" fmla="*/ 203 h 203"/>
                <a:gd name="T18" fmla="*/ 189 w 244"/>
                <a:gd name="T19" fmla="*/ 194 h 203"/>
                <a:gd name="T20" fmla="*/ 240 w 244"/>
                <a:gd name="T21" fmla="*/ 111 h 203"/>
                <a:gd name="T22" fmla="*/ 240 w 244"/>
                <a:gd name="T23" fmla="*/ 92 h 203"/>
                <a:gd name="T24" fmla="*/ 189 w 244"/>
                <a:gd name="T25" fmla="*/ 9 h 203"/>
                <a:gd name="T26" fmla="*/ 189 w 244"/>
                <a:gd name="T27" fmla="*/ 9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203">
                  <a:moveTo>
                    <a:pt x="189" y="9"/>
                  </a:moveTo>
                  <a:cubicBezTo>
                    <a:pt x="186" y="3"/>
                    <a:pt x="180" y="0"/>
                    <a:pt x="174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4" y="0"/>
                    <a:pt x="58" y="3"/>
                    <a:pt x="54" y="9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0" y="97"/>
                    <a:pt x="0" y="105"/>
                    <a:pt x="4" y="111"/>
                  </a:cubicBezTo>
                  <a:cubicBezTo>
                    <a:pt x="54" y="194"/>
                    <a:pt x="54" y="194"/>
                    <a:pt x="54" y="194"/>
                  </a:cubicBezTo>
                  <a:cubicBezTo>
                    <a:pt x="58" y="200"/>
                    <a:pt x="64" y="203"/>
                    <a:pt x="70" y="203"/>
                  </a:cubicBezTo>
                  <a:cubicBezTo>
                    <a:pt x="174" y="203"/>
                    <a:pt x="174" y="203"/>
                    <a:pt x="174" y="203"/>
                  </a:cubicBezTo>
                  <a:cubicBezTo>
                    <a:pt x="180" y="203"/>
                    <a:pt x="186" y="200"/>
                    <a:pt x="189" y="194"/>
                  </a:cubicBezTo>
                  <a:cubicBezTo>
                    <a:pt x="240" y="111"/>
                    <a:pt x="240" y="111"/>
                    <a:pt x="240" y="111"/>
                  </a:cubicBezTo>
                  <a:cubicBezTo>
                    <a:pt x="244" y="105"/>
                    <a:pt x="244" y="97"/>
                    <a:pt x="240" y="92"/>
                  </a:cubicBezTo>
                  <a:cubicBezTo>
                    <a:pt x="189" y="9"/>
                    <a:pt x="189" y="9"/>
                    <a:pt x="189" y="9"/>
                  </a:cubicBezTo>
                  <a:cubicBezTo>
                    <a:pt x="189" y="9"/>
                    <a:pt x="189" y="9"/>
                    <a:pt x="189" y="9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3" name="Freeform 9"/>
            <p:cNvSpPr>
              <a:spLocks/>
            </p:cNvSpPr>
            <p:nvPr/>
          </p:nvSpPr>
          <p:spPr bwMode="auto">
            <a:xfrm>
              <a:off x="3982818" y="4250229"/>
              <a:ext cx="720170" cy="600533"/>
            </a:xfrm>
            <a:custGeom>
              <a:avLst/>
              <a:gdLst>
                <a:gd name="T0" fmla="*/ 245 w 315"/>
                <a:gd name="T1" fmla="*/ 11 h 263"/>
                <a:gd name="T2" fmla="*/ 225 w 315"/>
                <a:gd name="T3" fmla="*/ 0 h 263"/>
                <a:gd name="T4" fmla="*/ 90 w 315"/>
                <a:gd name="T5" fmla="*/ 0 h 263"/>
                <a:gd name="T6" fmla="*/ 70 w 315"/>
                <a:gd name="T7" fmla="*/ 11 h 263"/>
                <a:gd name="T8" fmla="*/ 5 w 315"/>
                <a:gd name="T9" fmla="*/ 119 h 263"/>
                <a:gd name="T10" fmla="*/ 5 w 315"/>
                <a:gd name="T11" fmla="*/ 143 h 263"/>
                <a:gd name="T12" fmla="*/ 70 w 315"/>
                <a:gd name="T13" fmla="*/ 251 h 263"/>
                <a:gd name="T14" fmla="*/ 90 w 315"/>
                <a:gd name="T15" fmla="*/ 263 h 263"/>
                <a:gd name="T16" fmla="*/ 225 w 315"/>
                <a:gd name="T17" fmla="*/ 263 h 263"/>
                <a:gd name="T18" fmla="*/ 245 w 315"/>
                <a:gd name="T19" fmla="*/ 251 h 263"/>
                <a:gd name="T20" fmla="*/ 311 w 315"/>
                <a:gd name="T21" fmla="*/ 143 h 263"/>
                <a:gd name="T22" fmla="*/ 311 w 315"/>
                <a:gd name="T23" fmla="*/ 119 h 263"/>
                <a:gd name="T24" fmla="*/ 245 w 315"/>
                <a:gd name="T25" fmla="*/ 11 h 263"/>
                <a:gd name="T26" fmla="*/ 245 w 315"/>
                <a:gd name="T27" fmla="*/ 11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5" h="263">
                  <a:moveTo>
                    <a:pt x="245" y="11"/>
                  </a:moveTo>
                  <a:cubicBezTo>
                    <a:pt x="241" y="4"/>
                    <a:pt x="233" y="0"/>
                    <a:pt x="225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82" y="0"/>
                    <a:pt x="75" y="4"/>
                    <a:pt x="70" y="11"/>
                  </a:cubicBezTo>
                  <a:cubicBezTo>
                    <a:pt x="5" y="119"/>
                    <a:pt x="5" y="119"/>
                    <a:pt x="5" y="119"/>
                  </a:cubicBezTo>
                  <a:cubicBezTo>
                    <a:pt x="0" y="126"/>
                    <a:pt x="0" y="136"/>
                    <a:pt x="5" y="143"/>
                  </a:cubicBezTo>
                  <a:cubicBezTo>
                    <a:pt x="70" y="251"/>
                    <a:pt x="70" y="251"/>
                    <a:pt x="70" y="251"/>
                  </a:cubicBezTo>
                  <a:cubicBezTo>
                    <a:pt x="75" y="258"/>
                    <a:pt x="82" y="263"/>
                    <a:pt x="90" y="263"/>
                  </a:cubicBezTo>
                  <a:cubicBezTo>
                    <a:pt x="225" y="263"/>
                    <a:pt x="225" y="263"/>
                    <a:pt x="225" y="263"/>
                  </a:cubicBezTo>
                  <a:cubicBezTo>
                    <a:pt x="233" y="263"/>
                    <a:pt x="241" y="258"/>
                    <a:pt x="245" y="251"/>
                  </a:cubicBezTo>
                  <a:cubicBezTo>
                    <a:pt x="311" y="143"/>
                    <a:pt x="311" y="143"/>
                    <a:pt x="311" y="143"/>
                  </a:cubicBezTo>
                  <a:cubicBezTo>
                    <a:pt x="315" y="136"/>
                    <a:pt x="315" y="126"/>
                    <a:pt x="311" y="119"/>
                  </a:cubicBezTo>
                  <a:cubicBezTo>
                    <a:pt x="245" y="11"/>
                    <a:pt x="245" y="11"/>
                    <a:pt x="245" y="11"/>
                  </a:cubicBezTo>
                  <a:cubicBezTo>
                    <a:pt x="245" y="11"/>
                    <a:pt x="245" y="11"/>
                    <a:pt x="245" y="1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4" name="Freeform 10"/>
            <p:cNvSpPr>
              <a:spLocks/>
            </p:cNvSpPr>
            <p:nvPr/>
          </p:nvSpPr>
          <p:spPr bwMode="auto">
            <a:xfrm>
              <a:off x="4674839" y="1547830"/>
              <a:ext cx="1437995" cy="1198720"/>
            </a:xfrm>
            <a:custGeom>
              <a:avLst/>
              <a:gdLst>
                <a:gd name="T0" fmla="*/ 489 w 629"/>
                <a:gd name="T1" fmla="*/ 23 h 524"/>
                <a:gd name="T2" fmla="*/ 448 w 629"/>
                <a:gd name="T3" fmla="*/ 0 h 524"/>
                <a:gd name="T4" fmla="*/ 181 w 629"/>
                <a:gd name="T5" fmla="*/ 0 h 524"/>
                <a:gd name="T6" fmla="*/ 141 w 629"/>
                <a:gd name="T7" fmla="*/ 23 h 524"/>
                <a:gd name="T8" fmla="*/ 10 w 629"/>
                <a:gd name="T9" fmla="*/ 237 h 524"/>
                <a:gd name="T10" fmla="*/ 10 w 629"/>
                <a:gd name="T11" fmla="*/ 286 h 524"/>
                <a:gd name="T12" fmla="*/ 141 w 629"/>
                <a:gd name="T13" fmla="*/ 501 h 524"/>
                <a:gd name="T14" fmla="*/ 181 w 629"/>
                <a:gd name="T15" fmla="*/ 524 h 524"/>
                <a:gd name="T16" fmla="*/ 448 w 629"/>
                <a:gd name="T17" fmla="*/ 524 h 524"/>
                <a:gd name="T18" fmla="*/ 489 w 629"/>
                <a:gd name="T19" fmla="*/ 501 h 524"/>
                <a:gd name="T20" fmla="*/ 620 w 629"/>
                <a:gd name="T21" fmla="*/ 286 h 524"/>
                <a:gd name="T22" fmla="*/ 620 w 629"/>
                <a:gd name="T23" fmla="*/ 237 h 524"/>
                <a:gd name="T24" fmla="*/ 489 w 629"/>
                <a:gd name="T25" fmla="*/ 23 h 524"/>
                <a:gd name="T26" fmla="*/ 489 w 629"/>
                <a:gd name="T27" fmla="*/ 23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9" h="524">
                  <a:moveTo>
                    <a:pt x="489" y="23"/>
                  </a:moveTo>
                  <a:cubicBezTo>
                    <a:pt x="481" y="8"/>
                    <a:pt x="465" y="0"/>
                    <a:pt x="448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5" y="0"/>
                    <a:pt x="150" y="8"/>
                    <a:pt x="141" y="23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0" y="252"/>
                    <a:pt x="0" y="271"/>
                    <a:pt x="10" y="286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50" y="515"/>
                    <a:pt x="165" y="524"/>
                    <a:pt x="181" y="524"/>
                  </a:cubicBezTo>
                  <a:cubicBezTo>
                    <a:pt x="448" y="524"/>
                    <a:pt x="448" y="524"/>
                    <a:pt x="448" y="524"/>
                  </a:cubicBezTo>
                  <a:cubicBezTo>
                    <a:pt x="465" y="524"/>
                    <a:pt x="481" y="515"/>
                    <a:pt x="489" y="501"/>
                  </a:cubicBezTo>
                  <a:cubicBezTo>
                    <a:pt x="620" y="286"/>
                    <a:pt x="620" y="286"/>
                    <a:pt x="620" y="286"/>
                  </a:cubicBezTo>
                  <a:cubicBezTo>
                    <a:pt x="629" y="271"/>
                    <a:pt x="629" y="252"/>
                    <a:pt x="620" y="237"/>
                  </a:cubicBezTo>
                  <a:cubicBezTo>
                    <a:pt x="489" y="23"/>
                    <a:pt x="489" y="23"/>
                    <a:pt x="489" y="23"/>
                  </a:cubicBezTo>
                  <a:cubicBezTo>
                    <a:pt x="489" y="23"/>
                    <a:pt x="489" y="23"/>
                    <a:pt x="489" y="23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5" name="Freeform 11"/>
            <p:cNvSpPr>
              <a:spLocks/>
            </p:cNvSpPr>
            <p:nvPr/>
          </p:nvSpPr>
          <p:spPr bwMode="auto">
            <a:xfrm>
              <a:off x="4466060" y="1371893"/>
              <a:ext cx="1857898" cy="1550595"/>
            </a:xfrm>
            <a:custGeom>
              <a:avLst/>
              <a:gdLst>
                <a:gd name="T0" fmla="*/ 631 w 813"/>
                <a:gd name="T1" fmla="*/ 30 h 678"/>
                <a:gd name="T2" fmla="*/ 580 w 813"/>
                <a:gd name="T3" fmla="*/ 0 h 678"/>
                <a:gd name="T4" fmla="*/ 234 w 813"/>
                <a:gd name="T5" fmla="*/ 0 h 678"/>
                <a:gd name="T6" fmla="*/ 182 w 813"/>
                <a:gd name="T7" fmla="*/ 30 h 678"/>
                <a:gd name="T8" fmla="*/ 13 w 813"/>
                <a:gd name="T9" fmla="*/ 306 h 678"/>
                <a:gd name="T10" fmla="*/ 13 w 813"/>
                <a:gd name="T11" fmla="*/ 370 h 678"/>
                <a:gd name="T12" fmla="*/ 182 w 813"/>
                <a:gd name="T13" fmla="*/ 648 h 678"/>
                <a:gd name="T14" fmla="*/ 234 w 813"/>
                <a:gd name="T15" fmla="*/ 678 h 678"/>
                <a:gd name="T16" fmla="*/ 580 w 813"/>
                <a:gd name="T17" fmla="*/ 678 h 678"/>
                <a:gd name="T18" fmla="*/ 631 w 813"/>
                <a:gd name="T19" fmla="*/ 648 h 678"/>
                <a:gd name="T20" fmla="*/ 802 w 813"/>
                <a:gd name="T21" fmla="*/ 370 h 678"/>
                <a:gd name="T22" fmla="*/ 802 w 813"/>
                <a:gd name="T23" fmla="*/ 306 h 678"/>
                <a:gd name="T24" fmla="*/ 631 w 813"/>
                <a:gd name="T25" fmla="*/ 30 h 678"/>
                <a:gd name="T26" fmla="*/ 631 w 813"/>
                <a:gd name="T27" fmla="*/ 30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13" h="678">
                  <a:moveTo>
                    <a:pt x="631" y="30"/>
                  </a:moveTo>
                  <a:cubicBezTo>
                    <a:pt x="621" y="11"/>
                    <a:pt x="600" y="0"/>
                    <a:pt x="580" y="0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13" y="0"/>
                    <a:pt x="194" y="11"/>
                    <a:pt x="182" y="30"/>
                  </a:cubicBezTo>
                  <a:cubicBezTo>
                    <a:pt x="13" y="306"/>
                    <a:pt x="13" y="306"/>
                    <a:pt x="13" y="306"/>
                  </a:cubicBezTo>
                  <a:cubicBezTo>
                    <a:pt x="0" y="326"/>
                    <a:pt x="0" y="351"/>
                    <a:pt x="13" y="370"/>
                  </a:cubicBezTo>
                  <a:cubicBezTo>
                    <a:pt x="182" y="648"/>
                    <a:pt x="182" y="648"/>
                    <a:pt x="182" y="648"/>
                  </a:cubicBezTo>
                  <a:cubicBezTo>
                    <a:pt x="194" y="666"/>
                    <a:pt x="213" y="678"/>
                    <a:pt x="234" y="678"/>
                  </a:cubicBezTo>
                  <a:cubicBezTo>
                    <a:pt x="580" y="678"/>
                    <a:pt x="580" y="678"/>
                    <a:pt x="580" y="678"/>
                  </a:cubicBezTo>
                  <a:cubicBezTo>
                    <a:pt x="600" y="678"/>
                    <a:pt x="621" y="666"/>
                    <a:pt x="631" y="648"/>
                  </a:cubicBezTo>
                  <a:cubicBezTo>
                    <a:pt x="802" y="370"/>
                    <a:pt x="802" y="370"/>
                    <a:pt x="802" y="370"/>
                  </a:cubicBezTo>
                  <a:cubicBezTo>
                    <a:pt x="813" y="351"/>
                    <a:pt x="813" y="326"/>
                    <a:pt x="802" y="306"/>
                  </a:cubicBezTo>
                  <a:cubicBezTo>
                    <a:pt x="631" y="30"/>
                    <a:pt x="631" y="30"/>
                    <a:pt x="631" y="30"/>
                  </a:cubicBezTo>
                  <a:cubicBezTo>
                    <a:pt x="631" y="30"/>
                    <a:pt x="631" y="30"/>
                    <a:pt x="631" y="30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4283085" y="555544"/>
              <a:ext cx="323725" cy="269771"/>
            </a:xfrm>
            <a:custGeom>
              <a:avLst/>
              <a:gdLst>
                <a:gd name="T0" fmla="*/ 110 w 142"/>
                <a:gd name="T1" fmla="*/ 5 h 118"/>
                <a:gd name="T2" fmla="*/ 101 w 142"/>
                <a:gd name="T3" fmla="*/ 0 h 118"/>
                <a:gd name="T4" fmla="*/ 41 w 142"/>
                <a:gd name="T5" fmla="*/ 0 h 118"/>
                <a:gd name="T6" fmla="*/ 32 w 142"/>
                <a:gd name="T7" fmla="*/ 5 h 118"/>
                <a:gd name="T8" fmla="*/ 2 w 142"/>
                <a:gd name="T9" fmla="*/ 53 h 118"/>
                <a:gd name="T10" fmla="*/ 2 w 142"/>
                <a:gd name="T11" fmla="*/ 65 h 118"/>
                <a:gd name="T12" fmla="*/ 32 w 142"/>
                <a:gd name="T13" fmla="*/ 113 h 118"/>
                <a:gd name="T14" fmla="*/ 41 w 142"/>
                <a:gd name="T15" fmla="*/ 118 h 118"/>
                <a:gd name="T16" fmla="*/ 101 w 142"/>
                <a:gd name="T17" fmla="*/ 118 h 118"/>
                <a:gd name="T18" fmla="*/ 110 w 142"/>
                <a:gd name="T19" fmla="*/ 113 h 118"/>
                <a:gd name="T20" fmla="*/ 140 w 142"/>
                <a:gd name="T21" fmla="*/ 65 h 118"/>
                <a:gd name="T22" fmla="*/ 140 w 142"/>
                <a:gd name="T23" fmla="*/ 53 h 118"/>
                <a:gd name="T24" fmla="*/ 110 w 142"/>
                <a:gd name="T25" fmla="*/ 5 h 118"/>
                <a:gd name="T26" fmla="*/ 110 w 142"/>
                <a:gd name="T2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18">
                  <a:moveTo>
                    <a:pt x="110" y="5"/>
                  </a:moveTo>
                  <a:cubicBezTo>
                    <a:pt x="108" y="2"/>
                    <a:pt x="105" y="0"/>
                    <a:pt x="10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4" y="2"/>
                    <a:pt x="32" y="5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7"/>
                    <a:pt x="0" y="61"/>
                    <a:pt x="2" y="65"/>
                  </a:cubicBezTo>
                  <a:cubicBezTo>
                    <a:pt x="32" y="113"/>
                    <a:pt x="32" y="113"/>
                    <a:pt x="32" y="113"/>
                  </a:cubicBezTo>
                  <a:cubicBezTo>
                    <a:pt x="34" y="116"/>
                    <a:pt x="37" y="118"/>
                    <a:pt x="41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8"/>
                    <a:pt x="108" y="116"/>
                    <a:pt x="110" y="113"/>
                  </a:cubicBezTo>
                  <a:cubicBezTo>
                    <a:pt x="140" y="65"/>
                    <a:pt x="140" y="65"/>
                    <a:pt x="140" y="65"/>
                  </a:cubicBezTo>
                  <a:cubicBezTo>
                    <a:pt x="142" y="61"/>
                    <a:pt x="142" y="57"/>
                    <a:pt x="140" y="53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7" name="Freeform 13"/>
            <p:cNvSpPr>
              <a:spLocks/>
            </p:cNvSpPr>
            <p:nvPr/>
          </p:nvSpPr>
          <p:spPr bwMode="auto">
            <a:xfrm>
              <a:off x="6896341" y="-406248"/>
              <a:ext cx="1158841" cy="961791"/>
            </a:xfrm>
            <a:custGeom>
              <a:avLst/>
              <a:gdLst>
                <a:gd name="T0" fmla="*/ 393 w 507"/>
                <a:gd name="T1" fmla="*/ 18 h 421"/>
                <a:gd name="T2" fmla="*/ 361 w 507"/>
                <a:gd name="T3" fmla="*/ 0 h 421"/>
                <a:gd name="T4" fmla="*/ 145 w 507"/>
                <a:gd name="T5" fmla="*/ 0 h 421"/>
                <a:gd name="T6" fmla="*/ 113 w 507"/>
                <a:gd name="T7" fmla="*/ 18 h 421"/>
                <a:gd name="T8" fmla="*/ 8 w 507"/>
                <a:gd name="T9" fmla="*/ 190 h 421"/>
                <a:gd name="T10" fmla="*/ 8 w 507"/>
                <a:gd name="T11" fmla="*/ 230 h 421"/>
                <a:gd name="T12" fmla="*/ 113 w 507"/>
                <a:gd name="T13" fmla="*/ 403 h 421"/>
                <a:gd name="T14" fmla="*/ 145 w 507"/>
                <a:gd name="T15" fmla="*/ 421 h 421"/>
                <a:gd name="T16" fmla="*/ 361 w 507"/>
                <a:gd name="T17" fmla="*/ 421 h 421"/>
                <a:gd name="T18" fmla="*/ 393 w 507"/>
                <a:gd name="T19" fmla="*/ 403 h 421"/>
                <a:gd name="T20" fmla="*/ 499 w 507"/>
                <a:gd name="T21" fmla="*/ 230 h 421"/>
                <a:gd name="T22" fmla="*/ 499 w 507"/>
                <a:gd name="T23" fmla="*/ 190 h 421"/>
                <a:gd name="T24" fmla="*/ 393 w 507"/>
                <a:gd name="T25" fmla="*/ 18 h 421"/>
                <a:gd name="T26" fmla="*/ 393 w 507"/>
                <a:gd name="T27" fmla="*/ 18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7" h="421">
                  <a:moveTo>
                    <a:pt x="393" y="18"/>
                  </a:moveTo>
                  <a:cubicBezTo>
                    <a:pt x="387" y="6"/>
                    <a:pt x="374" y="0"/>
                    <a:pt x="361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133" y="0"/>
                    <a:pt x="121" y="6"/>
                    <a:pt x="113" y="18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0" y="202"/>
                    <a:pt x="0" y="218"/>
                    <a:pt x="8" y="230"/>
                  </a:cubicBezTo>
                  <a:cubicBezTo>
                    <a:pt x="113" y="403"/>
                    <a:pt x="113" y="403"/>
                    <a:pt x="113" y="403"/>
                  </a:cubicBezTo>
                  <a:cubicBezTo>
                    <a:pt x="121" y="414"/>
                    <a:pt x="133" y="421"/>
                    <a:pt x="145" y="421"/>
                  </a:cubicBezTo>
                  <a:cubicBezTo>
                    <a:pt x="361" y="421"/>
                    <a:pt x="361" y="421"/>
                    <a:pt x="361" y="421"/>
                  </a:cubicBezTo>
                  <a:cubicBezTo>
                    <a:pt x="374" y="421"/>
                    <a:pt x="387" y="414"/>
                    <a:pt x="393" y="403"/>
                  </a:cubicBezTo>
                  <a:cubicBezTo>
                    <a:pt x="499" y="230"/>
                    <a:pt x="499" y="230"/>
                    <a:pt x="499" y="230"/>
                  </a:cubicBezTo>
                  <a:cubicBezTo>
                    <a:pt x="507" y="218"/>
                    <a:pt x="507" y="202"/>
                    <a:pt x="499" y="190"/>
                  </a:cubicBezTo>
                  <a:cubicBezTo>
                    <a:pt x="393" y="18"/>
                    <a:pt x="393" y="18"/>
                    <a:pt x="393" y="18"/>
                  </a:cubicBezTo>
                  <a:cubicBezTo>
                    <a:pt x="393" y="18"/>
                    <a:pt x="393" y="18"/>
                    <a:pt x="393" y="18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8" name="Freeform 14"/>
            <p:cNvSpPr>
              <a:spLocks/>
            </p:cNvSpPr>
            <p:nvPr/>
          </p:nvSpPr>
          <p:spPr bwMode="auto">
            <a:xfrm>
              <a:off x="5871213" y="3710688"/>
              <a:ext cx="323725" cy="269771"/>
            </a:xfrm>
            <a:custGeom>
              <a:avLst/>
              <a:gdLst>
                <a:gd name="T0" fmla="*/ 110 w 142"/>
                <a:gd name="T1" fmla="*/ 6 h 118"/>
                <a:gd name="T2" fmla="*/ 101 w 142"/>
                <a:gd name="T3" fmla="*/ 0 h 118"/>
                <a:gd name="T4" fmla="*/ 41 w 142"/>
                <a:gd name="T5" fmla="*/ 0 h 118"/>
                <a:gd name="T6" fmla="*/ 32 w 142"/>
                <a:gd name="T7" fmla="*/ 6 h 118"/>
                <a:gd name="T8" fmla="*/ 2 w 142"/>
                <a:gd name="T9" fmla="*/ 54 h 118"/>
                <a:gd name="T10" fmla="*/ 2 w 142"/>
                <a:gd name="T11" fmla="*/ 65 h 118"/>
                <a:gd name="T12" fmla="*/ 32 w 142"/>
                <a:gd name="T13" fmla="*/ 113 h 118"/>
                <a:gd name="T14" fmla="*/ 41 w 142"/>
                <a:gd name="T15" fmla="*/ 118 h 118"/>
                <a:gd name="T16" fmla="*/ 101 w 142"/>
                <a:gd name="T17" fmla="*/ 118 h 118"/>
                <a:gd name="T18" fmla="*/ 110 w 142"/>
                <a:gd name="T19" fmla="*/ 113 h 118"/>
                <a:gd name="T20" fmla="*/ 140 w 142"/>
                <a:gd name="T21" fmla="*/ 65 h 118"/>
                <a:gd name="T22" fmla="*/ 140 w 142"/>
                <a:gd name="T23" fmla="*/ 54 h 118"/>
                <a:gd name="T24" fmla="*/ 110 w 142"/>
                <a:gd name="T25" fmla="*/ 6 h 118"/>
                <a:gd name="T26" fmla="*/ 110 w 142"/>
                <a:gd name="T27" fmla="*/ 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18">
                  <a:moveTo>
                    <a:pt x="110" y="6"/>
                  </a:moveTo>
                  <a:cubicBezTo>
                    <a:pt x="108" y="2"/>
                    <a:pt x="105" y="0"/>
                    <a:pt x="10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4" y="2"/>
                    <a:pt x="32" y="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57"/>
                    <a:pt x="0" y="62"/>
                    <a:pt x="2" y="65"/>
                  </a:cubicBezTo>
                  <a:cubicBezTo>
                    <a:pt x="32" y="113"/>
                    <a:pt x="32" y="113"/>
                    <a:pt x="32" y="113"/>
                  </a:cubicBezTo>
                  <a:cubicBezTo>
                    <a:pt x="34" y="116"/>
                    <a:pt x="37" y="118"/>
                    <a:pt x="41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8"/>
                    <a:pt x="108" y="116"/>
                    <a:pt x="110" y="113"/>
                  </a:cubicBezTo>
                  <a:cubicBezTo>
                    <a:pt x="140" y="65"/>
                    <a:pt x="140" y="65"/>
                    <a:pt x="140" y="65"/>
                  </a:cubicBezTo>
                  <a:cubicBezTo>
                    <a:pt x="142" y="62"/>
                    <a:pt x="142" y="57"/>
                    <a:pt x="140" y="54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6"/>
                    <a:pt x="110" y="6"/>
                    <a:pt x="110" y="6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29" name="Freeform 15"/>
            <p:cNvSpPr>
              <a:spLocks/>
            </p:cNvSpPr>
            <p:nvPr/>
          </p:nvSpPr>
          <p:spPr bwMode="auto">
            <a:xfrm>
              <a:off x="7323282" y="2284422"/>
              <a:ext cx="321379" cy="269771"/>
            </a:xfrm>
            <a:custGeom>
              <a:avLst/>
              <a:gdLst>
                <a:gd name="T0" fmla="*/ 110 w 141"/>
                <a:gd name="T1" fmla="*/ 5 h 118"/>
                <a:gd name="T2" fmla="*/ 101 w 141"/>
                <a:gd name="T3" fmla="*/ 0 h 118"/>
                <a:gd name="T4" fmla="*/ 40 w 141"/>
                <a:gd name="T5" fmla="*/ 0 h 118"/>
                <a:gd name="T6" fmla="*/ 31 w 141"/>
                <a:gd name="T7" fmla="*/ 5 h 118"/>
                <a:gd name="T8" fmla="*/ 2 w 141"/>
                <a:gd name="T9" fmla="*/ 53 h 118"/>
                <a:gd name="T10" fmla="*/ 2 w 141"/>
                <a:gd name="T11" fmla="*/ 64 h 118"/>
                <a:gd name="T12" fmla="*/ 31 w 141"/>
                <a:gd name="T13" fmla="*/ 113 h 118"/>
                <a:gd name="T14" fmla="*/ 40 w 141"/>
                <a:gd name="T15" fmla="*/ 118 h 118"/>
                <a:gd name="T16" fmla="*/ 101 w 141"/>
                <a:gd name="T17" fmla="*/ 118 h 118"/>
                <a:gd name="T18" fmla="*/ 110 w 141"/>
                <a:gd name="T19" fmla="*/ 113 h 118"/>
                <a:gd name="T20" fmla="*/ 139 w 141"/>
                <a:gd name="T21" fmla="*/ 64 h 118"/>
                <a:gd name="T22" fmla="*/ 139 w 141"/>
                <a:gd name="T23" fmla="*/ 53 h 118"/>
                <a:gd name="T24" fmla="*/ 110 w 141"/>
                <a:gd name="T25" fmla="*/ 5 h 118"/>
                <a:gd name="T26" fmla="*/ 110 w 141"/>
                <a:gd name="T27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1" h="118">
                  <a:moveTo>
                    <a:pt x="110" y="5"/>
                  </a:moveTo>
                  <a:cubicBezTo>
                    <a:pt x="108" y="2"/>
                    <a:pt x="104" y="0"/>
                    <a:pt x="10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7" y="0"/>
                    <a:pt x="33" y="2"/>
                    <a:pt x="31" y="5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7"/>
                    <a:pt x="0" y="61"/>
                    <a:pt x="2" y="64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33" y="116"/>
                    <a:pt x="37" y="118"/>
                    <a:pt x="40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4" y="118"/>
                    <a:pt x="108" y="116"/>
                    <a:pt x="110" y="113"/>
                  </a:cubicBezTo>
                  <a:cubicBezTo>
                    <a:pt x="139" y="64"/>
                    <a:pt x="139" y="64"/>
                    <a:pt x="139" y="64"/>
                  </a:cubicBezTo>
                  <a:cubicBezTo>
                    <a:pt x="141" y="61"/>
                    <a:pt x="141" y="57"/>
                    <a:pt x="139" y="53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0" name="Freeform 16"/>
            <p:cNvSpPr>
              <a:spLocks/>
            </p:cNvSpPr>
            <p:nvPr/>
          </p:nvSpPr>
          <p:spPr bwMode="auto">
            <a:xfrm>
              <a:off x="4182214" y="3185221"/>
              <a:ext cx="323725" cy="269771"/>
            </a:xfrm>
            <a:custGeom>
              <a:avLst/>
              <a:gdLst>
                <a:gd name="T0" fmla="*/ 110 w 142"/>
                <a:gd name="T1" fmla="*/ 6 h 118"/>
                <a:gd name="T2" fmla="*/ 101 w 142"/>
                <a:gd name="T3" fmla="*/ 0 h 118"/>
                <a:gd name="T4" fmla="*/ 41 w 142"/>
                <a:gd name="T5" fmla="*/ 0 h 118"/>
                <a:gd name="T6" fmla="*/ 31 w 142"/>
                <a:gd name="T7" fmla="*/ 6 h 118"/>
                <a:gd name="T8" fmla="*/ 2 w 142"/>
                <a:gd name="T9" fmla="*/ 54 h 118"/>
                <a:gd name="T10" fmla="*/ 2 w 142"/>
                <a:gd name="T11" fmla="*/ 65 h 118"/>
                <a:gd name="T12" fmla="*/ 31 w 142"/>
                <a:gd name="T13" fmla="*/ 113 h 118"/>
                <a:gd name="T14" fmla="*/ 41 w 142"/>
                <a:gd name="T15" fmla="*/ 118 h 118"/>
                <a:gd name="T16" fmla="*/ 101 w 142"/>
                <a:gd name="T17" fmla="*/ 118 h 118"/>
                <a:gd name="T18" fmla="*/ 110 w 142"/>
                <a:gd name="T19" fmla="*/ 113 h 118"/>
                <a:gd name="T20" fmla="*/ 139 w 142"/>
                <a:gd name="T21" fmla="*/ 65 h 118"/>
                <a:gd name="T22" fmla="*/ 139 w 142"/>
                <a:gd name="T23" fmla="*/ 54 h 118"/>
                <a:gd name="T24" fmla="*/ 110 w 142"/>
                <a:gd name="T25" fmla="*/ 6 h 118"/>
                <a:gd name="T26" fmla="*/ 110 w 142"/>
                <a:gd name="T27" fmla="*/ 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18">
                  <a:moveTo>
                    <a:pt x="110" y="6"/>
                  </a:moveTo>
                  <a:cubicBezTo>
                    <a:pt x="108" y="2"/>
                    <a:pt x="104" y="0"/>
                    <a:pt x="10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4" y="2"/>
                    <a:pt x="31" y="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57"/>
                    <a:pt x="0" y="61"/>
                    <a:pt x="2" y="65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34" y="116"/>
                    <a:pt x="37" y="118"/>
                    <a:pt x="41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4" y="118"/>
                    <a:pt x="108" y="116"/>
                    <a:pt x="110" y="113"/>
                  </a:cubicBezTo>
                  <a:cubicBezTo>
                    <a:pt x="139" y="65"/>
                    <a:pt x="139" y="65"/>
                    <a:pt x="139" y="65"/>
                  </a:cubicBezTo>
                  <a:cubicBezTo>
                    <a:pt x="142" y="61"/>
                    <a:pt x="142" y="57"/>
                    <a:pt x="139" y="54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6"/>
                    <a:pt x="110" y="6"/>
                    <a:pt x="110" y="6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1" name="Freeform 17"/>
            <p:cNvSpPr>
              <a:spLocks/>
            </p:cNvSpPr>
            <p:nvPr/>
          </p:nvSpPr>
          <p:spPr bwMode="auto">
            <a:xfrm>
              <a:off x="2709032" y="5101766"/>
              <a:ext cx="900799" cy="903145"/>
            </a:xfrm>
            <a:custGeom>
              <a:avLst/>
              <a:gdLst>
                <a:gd name="T0" fmla="*/ 361 w 394"/>
                <a:gd name="T1" fmla="*/ 91 h 395"/>
                <a:gd name="T2" fmla="*/ 341 w 394"/>
                <a:gd name="T3" fmla="*/ 67 h 395"/>
                <a:gd name="T4" fmla="*/ 176 w 394"/>
                <a:gd name="T5" fmla="*/ 4 h 395"/>
                <a:gd name="T6" fmla="*/ 146 w 394"/>
                <a:gd name="T7" fmla="*/ 9 h 395"/>
                <a:gd name="T8" fmla="*/ 15 w 394"/>
                <a:gd name="T9" fmla="*/ 110 h 395"/>
                <a:gd name="T10" fmla="*/ 3 w 394"/>
                <a:gd name="T11" fmla="*/ 140 h 395"/>
                <a:gd name="T12" fmla="*/ 33 w 394"/>
                <a:gd name="T13" fmla="*/ 304 h 395"/>
                <a:gd name="T14" fmla="*/ 52 w 394"/>
                <a:gd name="T15" fmla="*/ 328 h 395"/>
                <a:gd name="T16" fmla="*/ 218 w 394"/>
                <a:gd name="T17" fmla="*/ 391 h 395"/>
                <a:gd name="T18" fmla="*/ 248 w 394"/>
                <a:gd name="T19" fmla="*/ 386 h 395"/>
                <a:gd name="T20" fmla="*/ 380 w 394"/>
                <a:gd name="T21" fmla="*/ 284 h 395"/>
                <a:gd name="T22" fmla="*/ 392 w 394"/>
                <a:gd name="T23" fmla="*/ 254 h 395"/>
                <a:gd name="T24" fmla="*/ 361 w 394"/>
                <a:gd name="T25" fmla="*/ 91 h 395"/>
                <a:gd name="T26" fmla="*/ 361 w 394"/>
                <a:gd name="T27" fmla="*/ 91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4" h="395">
                  <a:moveTo>
                    <a:pt x="361" y="91"/>
                  </a:moveTo>
                  <a:cubicBezTo>
                    <a:pt x="359" y="80"/>
                    <a:pt x="351" y="71"/>
                    <a:pt x="341" y="67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66" y="0"/>
                    <a:pt x="155" y="2"/>
                    <a:pt x="146" y="9"/>
                  </a:cubicBezTo>
                  <a:cubicBezTo>
                    <a:pt x="15" y="110"/>
                    <a:pt x="15" y="110"/>
                    <a:pt x="15" y="110"/>
                  </a:cubicBezTo>
                  <a:cubicBezTo>
                    <a:pt x="5" y="117"/>
                    <a:pt x="0" y="129"/>
                    <a:pt x="3" y="140"/>
                  </a:cubicBezTo>
                  <a:cubicBezTo>
                    <a:pt x="33" y="304"/>
                    <a:pt x="33" y="304"/>
                    <a:pt x="33" y="304"/>
                  </a:cubicBezTo>
                  <a:cubicBezTo>
                    <a:pt x="35" y="315"/>
                    <a:pt x="42" y="324"/>
                    <a:pt x="52" y="328"/>
                  </a:cubicBezTo>
                  <a:cubicBezTo>
                    <a:pt x="218" y="391"/>
                    <a:pt x="218" y="391"/>
                    <a:pt x="218" y="391"/>
                  </a:cubicBezTo>
                  <a:cubicBezTo>
                    <a:pt x="228" y="395"/>
                    <a:pt x="240" y="393"/>
                    <a:pt x="248" y="386"/>
                  </a:cubicBezTo>
                  <a:cubicBezTo>
                    <a:pt x="380" y="284"/>
                    <a:pt x="380" y="284"/>
                    <a:pt x="380" y="284"/>
                  </a:cubicBezTo>
                  <a:cubicBezTo>
                    <a:pt x="389" y="277"/>
                    <a:pt x="394" y="265"/>
                    <a:pt x="392" y="254"/>
                  </a:cubicBezTo>
                  <a:cubicBezTo>
                    <a:pt x="361" y="91"/>
                    <a:pt x="361" y="91"/>
                    <a:pt x="361" y="91"/>
                  </a:cubicBezTo>
                  <a:cubicBezTo>
                    <a:pt x="361" y="91"/>
                    <a:pt x="361" y="91"/>
                    <a:pt x="361" y="9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2" name="Freeform 18"/>
            <p:cNvSpPr>
              <a:spLocks/>
            </p:cNvSpPr>
            <p:nvPr/>
          </p:nvSpPr>
          <p:spPr bwMode="auto">
            <a:xfrm>
              <a:off x="2580011" y="4970399"/>
              <a:ext cx="1161187" cy="1165879"/>
            </a:xfrm>
            <a:custGeom>
              <a:avLst/>
              <a:gdLst>
                <a:gd name="T0" fmla="*/ 466 w 508"/>
                <a:gd name="T1" fmla="*/ 117 h 510"/>
                <a:gd name="T2" fmla="*/ 441 w 508"/>
                <a:gd name="T3" fmla="*/ 87 h 510"/>
                <a:gd name="T4" fmla="*/ 227 w 508"/>
                <a:gd name="T5" fmla="*/ 5 h 510"/>
                <a:gd name="T6" fmla="*/ 188 w 508"/>
                <a:gd name="T7" fmla="*/ 11 h 510"/>
                <a:gd name="T8" fmla="*/ 18 w 508"/>
                <a:gd name="T9" fmla="*/ 142 h 510"/>
                <a:gd name="T10" fmla="*/ 3 w 508"/>
                <a:gd name="T11" fmla="*/ 182 h 510"/>
                <a:gd name="T12" fmla="*/ 42 w 508"/>
                <a:gd name="T13" fmla="*/ 393 h 510"/>
                <a:gd name="T14" fmla="*/ 67 w 508"/>
                <a:gd name="T15" fmla="*/ 424 h 510"/>
                <a:gd name="T16" fmla="*/ 281 w 508"/>
                <a:gd name="T17" fmla="*/ 506 h 510"/>
                <a:gd name="T18" fmla="*/ 320 w 508"/>
                <a:gd name="T19" fmla="*/ 499 h 510"/>
                <a:gd name="T20" fmla="*/ 491 w 508"/>
                <a:gd name="T21" fmla="*/ 368 h 510"/>
                <a:gd name="T22" fmla="*/ 506 w 508"/>
                <a:gd name="T23" fmla="*/ 329 h 510"/>
                <a:gd name="T24" fmla="*/ 466 w 508"/>
                <a:gd name="T25" fmla="*/ 117 h 510"/>
                <a:gd name="T26" fmla="*/ 466 w 508"/>
                <a:gd name="T27" fmla="*/ 117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8" h="510">
                  <a:moveTo>
                    <a:pt x="466" y="117"/>
                  </a:moveTo>
                  <a:cubicBezTo>
                    <a:pt x="464" y="103"/>
                    <a:pt x="454" y="92"/>
                    <a:pt x="441" y="87"/>
                  </a:cubicBezTo>
                  <a:cubicBezTo>
                    <a:pt x="227" y="5"/>
                    <a:pt x="227" y="5"/>
                    <a:pt x="227" y="5"/>
                  </a:cubicBezTo>
                  <a:cubicBezTo>
                    <a:pt x="214" y="0"/>
                    <a:pt x="200" y="2"/>
                    <a:pt x="188" y="11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6" y="151"/>
                    <a:pt x="0" y="167"/>
                    <a:pt x="3" y="182"/>
                  </a:cubicBezTo>
                  <a:cubicBezTo>
                    <a:pt x="42" y="393"/>
                    <a:pt x="42" y="393"/>
                    <a:pt x="42" y="393"/>
                  </a:cubicBezTo>
                  <a:cubicBezTo>
                    <a:pt x="45" y="407"/>
                    <a:pt x="54" y="419"/>
                    <a:pt x="67" y="424"/>
                  </a:cubicBezTo>
                  <a:cubicBezTo>
                    <a:pt x="281" y="506"/>
                    <a:pt x="281" y="506"/>
                    <a:pt x="281" y="506"/>
                  </a:cubicBezTo>
                  <a:cubicBezTo>
                    <a:pt x="294" y="510"/>
                    <a:pt x="309" y="508"/>
                    <a:pt x="320" y="499"/>
                  </a:cubicBezTo>
                  <a:cubicBezTo>
                    <a:pt x="491" y="368"/>
                    <a:pt x="491" y="368"/>
                    <a:pt x="491" y="368"/>
                  </a:cubicBezTo>
                  <a:cubicBezTo>
                    <a:pt x="503" y="359"/>
                    <a:pt x="508" y="343"/>
                    <a:pt x="506" y="329"/>
                  </a:cubicBezTo>
                  <a:cubicBezTo>
                    <a:pt x="466" y="117"/>
                    <a:pt x="466" y="117"/>
                    <a:pt x="466" y="117"/>
                  </a:cubicBezTo>
                  <a:cubicBezTo>
                    <a:pt x="466" y="117"/>
                    <a:pt x="466" y="117"/>
                    <a:pt x="466" y="117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3" name="Freeform 19"/>
            <p:cNvSpPr>
              <a:spLocks/>
            </p:cNvSpPr>
            <p:nvPr/>
          </p:nvSpPr>
          <p:spPr bwMode="auto">
            <a:xfrm rot="1503494">
              <a:off x="1407096" y="4048487"/>
              <a:ext cx="527812" cy="527812"/>
            </a:xfrm>
            <a:custGeom>
              <a:avLst/>
              <a:gdLst>
                <a:gd name="T0" fmla="*/ 211 w 231"/>
                <a:gd name="T1" fmla="*/ 53 h 231"/>
                <a:gd name="T2" fmla="*/ 200 w 231"/>
                <a:gd name="T3" fmla="*/ 39 h 231"/>
                <a:gd name="T4" fmla="*/ 103 w 231"/>
                <a:gd name="T5" fmla="*/ 2 h 231"/>
                <a:gd name="T6" fmla="*/ 85 w 231"/>
                <a:gd name="T7" fmla="*/ 5 h 231"/>
                <a:gd name="T8" fmla="*/ 8 w 231"/>
                <a:gd name="T9" fmla="*/ 64 h 231"/>
                <a:gd name="T10" fmla="*/ 2 w 231"/>
                <a:gd name="T11" fmla="*/ 82 h 231"/>
                <a:gd name="T12" fmla="*/ 19 w 231"/>
                <a:gd name="T13" fmla="*/ 178 h 231"/>
                <a:gd name="T14" fmla="*/ 30 w 231"/>
                <a:gd name="T15" fmla="*/ 192 h 231"/>
                <a:gd name="T16" fmla="*/ 127 w 231"/>
                <a:gd name="T17" fmla="*/ 229 h 231"/>
                <a:gd name="T18" fmla="*/ 145 w 231"/>
                <a:gd name="T19" fmla="*/ 226 h 231"/>
                <a:gd name="T20" fmla="*/ 222 w 231"/>
                <a:gd name="T21" fmla="*/ 167 h 231"/>
                <a:gd name="T22" fmla="*/ 229 w 231"/>
                <a:gd name="T23" fmla="*/ 149 h 231"/>
                <a:gd name="T24" fmla="*/ 211 w 231"/>
                <a:gd name="T25" fmla="*/ 53 h 231"/>
                <a:gd name="T26" fmla="*/ 211 w 231"/>
                <a:gd name="T27" fmla="*/ 5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1" h="231">
                  <a:moveTo>
                    <a:pt x="211" y="53"/>
                  </a:moveTo>
                  <a:cubicBezTo>
                    <a:pt x="210" y="47"/>
                    <a:pt x="206" y="42"/>
                    <a:pt x="200" y="39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97" y="0"/>
                    <a:pt x="91" y="1"/>
                    <a:pt x="85" y="5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3" y="68"/>
                    <a:pt x="0" y="75"/>
                    <a:pt x="2" y="82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20" y="184"/>
                    <a:pt x="25" y="190"/>
                    <a:pt x="30" y="192"/>
                  </a:cubicBezTo>
                  <a:cubicBezTo>
                    <a:pt x="127" y="229"/>
                    <a:pt x="127" y="229"/>
                    <a:pt x="127" y="229"/>
                  </a:cubicBezTo>
                  <a:cubicBezTo>
                    <a:pt x="133" y="231"/>
                    <a:pt x="140" y="230"/>
                    <a:pt x="145" y="226"/>
                  </a:cubicBezTo>
                  <a:cubicBezTo>
                    <a:pt x="222" y="167"/>
                    <a:pt x="222" y="167"/>
                    <a:pt x="222" y="167"/>
                  </a:cubicBezTo>
                  <a:cubicBezTo>
                    <a:pt x="228" y="163"/>
                    <a:pt x="231" y="156"/>
                    <a:pt x="229" y="149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3"/>
                    <a:pt x="211" y="53"/>
                    <a:pt x="211" y="53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4" name="Freeform 20"/>
            <p:cNvSpPr>
              <a:spLocks/>
            </p:cNvSpPr>
            <p:nvPr/>
          </p:nvSpPr>
          <p:spPr bwMode="auto">
            <a:xfrm>
              <a:off x="107505" y="2432209"/>
              <a:ext cx="680291" cy="682637"/>
            </a:xfrm>
            <a:custGeom>
              <a:avLst/>
              <a:gdLst>
                <a:gd name="T0" fmla="*/ 273 w 298"/>
                <a:gd name="T1" fmla="*/ 68 h 299"/>
                <a:gd name="T2" fmla="*/ 259 w 298"/>
                <a:gd name="T3" fmla="*/ 51 h 299"/>
                <a:gd name="T4" fmla="*/ 133 w 298"/>
                <a:gd name="T5" fmla="*/ 3 h 299"/>
                <a:gd name="T6" fmla="*/ 110 w 298"/>
                <a:gd name="T7" fmla="*/ 6 h 299"/>
                <a:gd name="T8" fmla="*/ 11 w 298"/>
                <a:gd name="T9" fmla="*/ 83 h 299"/>
                <a:gd name="T10" fmla="*/ 2 w 298"/>
                <a:gd name="T11" fmla="*/ 106 h 299"/>
                <a:gd name="T12" fmla="*/ 25 w 298"/>
                <a:gd name="T13" fmla="*/ 230 h 299"/>
                <a:gd name="T14" fmla="*/ 39 w 298"/>
                <a:gd name="T15" fmla="*/ 248 h 299"/>
                <a:gd name="T16" fmla="*/ 165 w 298"/>
                <a:gd name="T17" fmla="*/ 296 h 299"/>
                <a:gd name="T18" fmla="*/ 188 w 298"/>
                <a:gd name="T19" fmla="*/ 292 h 299"/>
                <a:gd name="T20" fmla="*/ 288 w 298"/>
                <a:gd name="T21" fmla="*/ 215 h 299"/>
                <a:gd name="T22" fmla="*/ 297 w 298"/>
                <a:gd name="T23" fmla="*/ 192 h 299"/>
                <a:gd name="T24" fmla="*/ 273 w 298"/>
                <a:gd name="T25" fmla="*/ 68 h 299"/>
                <a:gd name="T26" fmla="*/ 273 w 298"/>
                <a:gd name="T27" fmla="*/ 6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8" h="299">
                  <a:moveTo>
                    <a:pt x="273" y="68"/>
                  </a:moveTo>
                  <a:cubicBezTo>
                    <a:pt x="272" y="60"/>
                    <a:pt x="266" y="53"/>
                    <a:pt x="259" y="51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26" y="0"/>
                    <a:pt x="117" y="1"/>
                    <a:pt x="110" y="6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88"/>
                    <a:pt x="0" y="97"/>
                    <a:pt x="2" y="106"/>
                  </a:cubicBezTo>
                  <a:cubicBezTo>
                    <a:pt x="25" y="230"/>
                    <a:pt x="25" y="230"/>
                    <a:pt x="25" y="230"/>
                  </a:cubicBezTo>
                  <a:cubicBezTo>
                    <a:pt x="27" y="238"/>
                    <a:pt x="32" y="245"/>
                    <a:pt x="39" y="248"/>
                  </a:cubicBezTo>
                  <a:cubicBezTo>
                    <a:pt x="165" y="296"/>
                    <a:pt x="165" y="296"/>
                    <a:pt x="165" y="296"/>
                  </a:cubicBezTo>
                  <a:cubicBezTo>
                    <a:pt x="172" y="299"/>
                    <a:pt x="181" y="297"/>
                    <a:pt x="188" y="292"/>
                  </a:cubicBezTo>
                  <a:cubicBezTo>
                    <a:pt x="288" y="215"/>
                    <a:pt x="288" y="215"/>
                    <a:pt x="288" y="215"/>
                  </a:cubicBezTo>
                  <a:cubicBezTo>
                    <a:pt x="295" y="210"/>
                    <a:pt x="298" y="201"/>
                    <a:pt x="297" y="192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3" y="68"/>
                    <a:pt x="273" y="68"/>
                    <a:pt x="273" y="68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5" name="Freeform 21"/>
            <p:cNvSpPr>
              <a:spLocks/>
            </p:cNvSpPr>
            <p:nvPr/>
          </p:nvSpPr>
          <p:spPr bwMode="auto">
            <a:xfrm>
              <a:off x="1632295" y="128602"/>
              <a:ext cx="1013399" cy="1015745"/>
            </a:xfrm>
            <a:custGeom>
              <a:avLst/>
              <a:gdLst>
                <a:gd name="T0" fmla="*/ 406 w 443"/>
                <a:gd name="T1" fmla="*/ 102 h 444"/>
                <a:gd name="T2" fmla="*/ 384 w 443"/>
                <a:gd name="T3" fmla="*/ 76 h 444"/>
                <a:gd name="T4" fmla="*/ 198 w 443"/>
                <a:gd name="T5" fmla="*/ 4 h 444"/>
                <a:gd name="T6" fmla="*/ 164 w 443"/>
                <a:gd name="T7" fmla="*/ 10 h 444"/>
                <a:gd name="T8" fmla="*/ 16 w 443"/>
                <a:gd name="T9" fmla="*/ 124 h 444"/>
                <a:gd name="T10" fmla="*/ 3 w 443"/>
                <a:gd name="T11" fmla="*/ 158 h 444"/>
                <a:gd name="T12" fmla="*/ 37 w 443"/>
                <a:gd name="T13" fmla="*/ 342 h 444"/>
                <a:gd name="T14" fmla="*/ 59 w 443"/>
                <a:gd name="T15" fmla="*/ 369 h 444"/>
                <a:gd name="T16" fmla="*/ 245 w 443"/>
                <a:gd name="T17" fmla="*/ 440 h 444"/>
                <a:gd name="T18" fmla="*/ 279 w 443"/>
                <a:gd name="T19" fmla="*/ 435 h 444"/>
                <a:gd name="T20" fmla="*/ 427 w 443"/>
                <a:gd name="T21" fmla="*/ 320 h 444"/>
                <a:gd name="T22" fmla="*/ 441 w 443"/>
                <a:gd name="T23" fmla="*/ 286 h 444"/>
                <a:gd name="T24" fmla="*/ 406 w 443"/>
                <a:gd name="T25" fmla="*/ 102 h 444"/>
                <a:gd name="T26" fmla="*/ 406 w 443"/>
                <a:gd name="T27" fmla="*/ 102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3" h="444">
                  <a:moveTo>
                    <a:pt x="406" y="102"/>
                  </a:moveTo>
                  <a:cubicBezTo>
                    <a:pt x="404" y="90"/>
                    <a:pt x="395" y="80"/>
                    <a:pt x="384" y="76"/>
                  </a:cubicBezTo>
                  <a:cubicBezTo>
                    <a:pt x="198" y="4"/>
                    <a:pt x="198" y="4"/>
                    <a:pt x="198" y="4"/>
                  </a:cubicBezTo>
                  <a:cubicBezTo>
                    <a:pt x="187" y="0"/>
                    <a:pt x="174" y="2"/>
                    <a:pt x="164" y="10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5" y="131"/>
                    <a:pt x="0" y="145"/>
                    <a:pt x="3" y="158"/>
                  </a:cubicBezTo>
                  <a:cubicBezTo>
                    <a:pt x="37" y="342"/>
                    <a:pt x="37" y="342"/>
                    <a:pt x="37" y="342"/>
                  </a:cubicBezTo>
                  <a:cubicBezTo>
                    <a:pt x="40" y="354"/>
                    <a:pt x="48" y="364"/>
                    <a:pt x="59" y="369"/>
                  </a:cubicBezTo>
                  <a:cubicBezTo>
                    <a:pt x="245" y="440"/>
                    <a:pt x="245" y="440"/>
                    <a:pt x="245" y="440"/>
                  </a:cubicBezTo>
                  <a:cubicBezTo>
                    <a:pt x="256" y="444"/>
                    <a:pt x="270" y="442"/>
                    <a:pt x="279" y="435"/>
                  </a:cubicBezTo>
                  <a:cubicBezTo>
                    <a:pt x="427" y="320"/>
                    <a:pt x="427" y="320"/>
                    <a:pt x="427" y="320"/>
                  </a:cubicBezTo>
                  <a:cubicBezTo>
                    <a:pt x="438" y="312"/>
                    <a:pt x="443" y="299"/>
                    <a:pt x="441" y="286"/>
                  </a:cubicBezTo>
                  <a:cubicBezTo>
                    <a:pt x="406" y="102"/>
                    <a:pt x="406" y="102"/>
                    <a:pt x="406" y="102"/>
                  </a:cubicBezTo>
                  <a:cubicBezTo>
                    <a:pt x="406" y="102"/>
                    <a:pt x="406" y="102"/>
                    <a:pt x="406" y="102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6" name="Freeform 22"/>
            <p:cNvSpPr>
              <a:spLocks/>
            </p:cNvSpPr>
            <p:nvPr/>
          </p:nvSpPr>
          <p:spPr bwMode="auto">
            <a:xfrm>
              <a:off x="1484508" y="-21531"/>
              <a:ext cx="1308974" cy="1313666"/>
            </a:xfrm>
            <a:custGeom>
              <a:avLst/>
              <a:gdLst>
                <a:gd name="T0" fmla="*/ 525 w 573"/>
                <a:gd name="T1" fmla="*/ 132 h 574"/>
                <a:gd name="T2" fmla="*/ 497 w 573"/>
                <a:gd name="T3" fmla="*/ 98 h 574"/>
                <a:gd name="T4" fmla="*/ 256 w 573"/>
                <a:gd name="T5" fmla="*/ 5 h 574"/>
                <a:gd name="T6" fmla="*/ 212 w 573"/>
                <a:gd name="T7" fmla="*/ 12 h 574"/>
                <a:gd name="T8" fmla="*/ 21 w 573"/>
                <a:gd name="T9" fmla="*/ 160 h 574"/>
                <a:gd name="T10" fmla="*/ 4 w 573"/>
                <a:gd name="T11" fmla="*/ 204 h 574"/>
                <a:gd name="T12" fmla="*/ 48 w 573"/>
                <a:gd name="T13" fmla="*/ 442 h 574"/>
                <a:gd name="T14" fmla="*/ 76 w 573"/>
                <a:gd name="T15" fmla="*/ 477 h 574"/>
                <a:gd name="T16" fmla="*/ 317 w 573"/>
                <a:gd name="T17" fmla="*/ 569 h 574"/>
                <a:gd name="T18" fmla="*/ 361 w 573"/>
                <a:gd name="T19" fmla="*/ 562 h 574"/>
                <a:gd name="T20" fmla="*/ 553 w 573"/>
                <a:gd name="T21" fmla="*/ 414 h 574"/>
                <a:gd name="T22" fmla="*/ 570 w 573"/>
                <a:gd name="T23" fmla="*/ 369 h 574"/>
                <a:gd name="T24" fmla="*/ 525 w 573"/>
                <a:gd name="T25" fmla="*/ 132 h 574"/>
                <a:gd name="T26" fmla="*/ 525 w 573"/>
                <a:gd name="T27" fmla="*/ 132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3" h="574">
                  <a:moveTo>
                    <a:pt x="525" y="132"/>
                  </a:moveTo>
                  <a:cubicBezTo>
                    <a:pt x="523" y="116"/>
                    <a:pt x="511" y="103"/>
                    <a:pt x="497" y="98"/>
                  </a:cubicBezTo>
                  <a:cubicBezTo>
                    <a:pt x="256" y="5"/>
                    <a:pt x="256" y="5"/>
                    <a:pt x="256" y="5"/>
                  </a:cubicBezTo>
                  <a:cubicBezTo>
                    <a:pt x="242" y="0"/>
                    <a:pt x="225" y="2"/>
                    <a:pt x="212" y="12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7" y="170"/>
                    <a:pt x="0" y="187"/>
                    <a:pt x="4" y="204"/>
                  </a:cubicBezTo>
                  <a:cubicBezTo>
                    <a:pt x="48" y="442"/>
                    <a:pt x="48" y="442"/>
                    <a:pt x="48" y="442"/>
                  </a:cubicBezTo>
                  <a:cubicBezTo>
                    <a:pt x="51" y="458"/>
                    <a:pt x="61" y="471"/>
                    <a:pt x="76" y="477"/>
                  </a:cubicBezTo>
                  <a:cubicBezTo>
                    <a:pt x="317" y="569"/>
                    <a:pt x="317" y="569"/>
                    <a:pt x="317" y="569"/>
                  </a:cubicBezTo>
                  <a:cubicBezTo>
                    <a:pt x="331" y="574"/>
                    <a:pt x="349" y="571"/>
                    <a:pt x="361" y="562"/>
                  </a:cubicBezTo>
                  <a:cubicBezTo>
                    <a:pt x="553" y="414"/>
                    <a:pt x="553" y="414"/>
                    <a:pt x="553" y="414"/>
                  </a:cubicBezTo>
                  <a:cubicBezTo>
                    <a:pt x="566" y="403"/>
                    <a:pt x="573" y="386"/>
                    <a:pt x="570" y="369"/>
                  </a:cubicBezTo>
                  <a:cubicBezTo>
                    <a:pt x="525" y="132"/>
                    <a:pt x="525" y="132"/>
                    <a:pt x="525" y="132"/>
                  </a:cubicBezTo>
                  <a:cubicBezTo>
                    <a:pt x="525" y="132"/>
                    <a:pt x="525" y="132"/>
                    <a:pt x="525" y="132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7" name="Freeform 23"/>
            <p:cNvSpPr>
              <a:spLocks/>
            </p:cNvSpPr>
            <p:nvPr/>
          </p:nvSpPr>
          <p:spPr bwMode="auto">
            <a:xfrm>
              <a:off x="1768354" y="-950481"/>
              <a:ext cx="304958" cy="307304"/>
            </a:xfrm>
            <a:custGeom>
              <a:avLst/>
              <a:gdLst>
                <a:gd name="T0" fmla="*/ 123 w 134"/>
                <a:gd name="T1" fmla="*/ 31 h 134"/>
                <a:gd name="T2" fmla="*/ 116 w 134"/>
                <a:gd name="T3" fmla="*/ 23 h 134"/>
                <a:gd name="T4" fmla="*/ 60 w 134"/>
                <a:gd name="T5" fmla="*/ 1 h 134"/>
                <a:gd name="T6" fmla="*/ 49 w 134"/>
                <a:gd name="T7" fmla="*/ 3 h 134"/>
                <a:gd name="T8" fmla="*/ 5 w 134"/>
                <a:gd name="T9" fmla="*/ 38 h 134"/>
                <a:gd name="T10" fmla="*/ 1 w 134"/>
                <a:gd name="T11" fmla="*/ 48 h 134"/>
                <a:gd name="T12" fmla="*/ 11 w 134"/>
                <a:gd name="T13" fmla="*/ 104 h 134"/>
                <a:gd name="T14" fmla="*/ 18 w 134"/>
                <a:gd name="T15" fmla="*/ 112 h 134"/>
                <a:gd name="T16" fmla="*/ 74 w 134"/>
                <a:gd name="T17" fmla="*/ 133 h 134"/>
                <a:gd name="T18" fmla="*/ 84 w 134"/>
                <a:gd name="T19" fmla="*/ 132 h 134"/>
                <a:gd name="T20" fmla="*/ 129 w 134"/>
                <a:gd name="T21" fmla="*/ 97 h 134"/>
                <a:gd name="T22" fmla="*/ 133 w 134"/>
                <a:gd name="T23" fmla="*/ 87 h 134"/>
                <a:gd name="T24" fmla="*/ 123 w 134"/>
                <a:gd name="T25" fmla="*/ 31 h 134"/>
                <a:gd name="T26" fmla="*/ 123 w 134"/>
                <a:gd name="T27" fmla="*/ 3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34">
                  <a:moveTo>
                    <a:pt x="123" y="31"/>
                  </a:moveTo>
                  <a:cubicBezTo>
                    <a:pt x="122" y="27"/>
                    <a:pt x="119" y="24"/>
                    <a:pt x="116" y="23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6" y="0"/>
                    <a:pt x="53" y="1"/>
                    <a:pt x="49" y="3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1" y="40"/>
                    <a:pt x="0" y="44"/>
                    <a:pt x="1" y="48"/>
                  </a:cubicBezTo>
                  <a:cubicBezTo>
                    <a:pt x="11" y="104"/>
                    <a:pt x="11" y="104"/>
                    <a:pt x="11" y="104"/>
                  </a:cubicBezTo>
                  <a:cubicBezTo>
                    <a:pt x="12" y="107"/>
                    <a:pt x="14" y="110"/>
                    <a:pt x="18" y="112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7" y="134"/>
                    <a:pt x="81" y="134"/>
                    <a:pt x="84" y="132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32" y="95"/>
                    <a:pt x="134" y="90"/>
                    <a:pt x="133" y="8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8" name="Freeform 24"/>
            <p:cNvSpPr>
              <a:spLocks/>
            </p:cNvSpPr>
            <p:nvPr/>
          </p:nvSpPr>
          <p:spPr bwMode="auto">
            <a:xfrm>
              <a:off x="4423835" y="-840227"/>
              <a:ext cx="1095503" cy="1100195"/>
            </a:xfrm>
            <a:custGeom>
              <a:avLst/>
              <a:gdLst>
                <a:gd name="T0" fmla="*/ 439 w 479"/>
                <a:gd name="T1" fmla="*/ 111 h 481"/>
                <a:gd name="T2" fmla="*/ 415 w 479"/>
                <a:gd name="T3" fmla="*/ 82 h 481"/>
                <a:gd name="T4" fmla="*/ 214 w 479"/>
                <a:gd name="T5" fmla="*/ 5 h 481"/>
                <a:gd name="T6" fmla="*/ 177 w 479"/>
                <a:gd name="T7" fmla="*/ 11 h 481"/>
                <a:gd name="T8" fmla="*/ 17 w 479"/>
                <a:gd name="T9" fmla="*/ 134 h 481"/>
                <a:gd name="T10" fmla="*/ 3 w 479"/>
                <a:gd name="T11" fmla="*/ 171 h 481"/>
                <a:gd name="T12" fmla="*/ 40 w 479"/>
                <a:gd name="T13" fmla="*/ 370 h 481"/>
                <a:gd name="T14" fmla="*/ 63 w 479"/>
                <a:gd name="T15" fmla="*/ 399 h 481"/>
                <a:gd name="T16" fmla="*/ 264 w 479"/>
                <a:gd name="T17" fmla="*/ 476 h 481"/>
                <a:gd name="T18" fmla="*/ 301 w 479"/>
                <a:gd name="T19" fmla="*/ 470 h 481"/>
                <a:gd name="T20" fmla="*/ 462 w 479"/>
                <a:gd name="T21" fmla="*/ 346 h 481"/>
                <a:gd name="T22" fmla="*/ 476 w 479"/>
                <a:gd name="T23" fmla="*/ 309 h 481"/>
                <a:gd name="T24" fmla="*/ 439 w 479"/>
                <a:gd name="T25" fmla="*/ 111 h 481"/>
                <a:gd name="T26" fmla="*/ 439 w 479"/>
                <a:gd name="T27" fmla="*/ 11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9" h="481">
                  <a:moveTo>
                    <a:pt x="439" y="111"/>
                  </a:moveTo>
                  <a:cubicBezTo>
                    <a:pt x="437" y="97"/>
                    <a:pt x="427" y="87"/>
                    <a:pt x="415" y="82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02" y="0"/>
                    <a:pt x="188" y="2"/>
                    <a:pt x="177" y="11"/>
                  </a:cubicBezTo>
                  <a:cubicBezTo>
                    <a:pt x="17" y="134"/>
                    <a:pt x="17" y="134"/>
                    <a:pt x="17" y="134"/>
                  </a:cubicBezTo>
                  <a:cubicBezTo>
                    <a:pt x="5" y="142"/>
                    <a:pt x="0" y="157"/>
                    <a:pt x="3" y="171"/>
                  </a:cubicBezTo>
                  <a:cubicBezTo>
                    <a:pt x="40" y="370"/>
                    <a:pt x="40" y="370"/>
                    <a:pt x="40" y="370"/>
                  </a:cubicBezTo>
                  <a:cubicBezTo>
                    <a:pt x="42" y="383"/>
                    <a:pt x="51" y="394"/>
                    <a:pt x="63" y="399"/>
                  </a:cubicBezTo>
                  <a:cubicBezTo>
                    <a:pt x="264" y="476"/>
                    <a:pt x="264" y="476"/>
                    <a:pt x="264" y="476"/>
                  </a:cubicBezTo>
                  <a:cubicBezTo>
                    <a:pt x="276" y="481"/>
                    <a:pt x="291" y="478"/>
                    <a:pt x="301" y="470"/>
                  </a:cubicBezTo>
                  <a:cubicBezTo>
                    <a:pt x="462" y="346"/>
                    <a:pt x="462" y="346"/>
                    <a:pt x="462" y="346"/>
                  </a:cubicBezTo>
                  <a:cubicBezTo>
                    <a:pt x="473" y="338"/>
                    <a:pt x="479" y="323"/>
                    <a:pt x="476" y="309"/>
                  </a:cubicBezTo>
                  <a:cubicBezTo>
                    <a:pt x="439" y="111"/>
                    <a:pt x="439" y="111"/>
                    <a:pt x="439" y="111"/>
                  </a:cubicBezTo>
                  <a:cubicBezTo>
                    <a:pt x="439" y="111"/>
                    <a:pt x="439" y="111"/>
                    <a:pt x="439" y="11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39" name="Freeform 25"/>
            <p:cNvSpPr>
              <a:spLocks/>
            </p:cNvSpPr>
            <p:nvPr/>
          </p:nvSpPr>
          <p:spPr bwMode="auto">
            <a:xfrm rot="1355801">
              <a:off x="2127266" y="2565922"/>
              <a:ext cx="304958" cy="307304"/>
            </a:xfrm>
            <a:custGeom>
              <a:avLst/>
              <a:gdLst>
                <a:gd name="T0" fmla="*/ 122 w 134"/>
                <a:gd name="T1" fmla="*/ 31 h 134"/>
                <a:gd name="T2" fmla="*/ 116 w 134"/>
                <a:gd name="T3" fmla="*/ 23 h 134"/>
                <a:gd name="T4" fmla="*/ 59 w 134"/>
                <a:gd name="T5" fmla="*/ 1 h 134"/>
                <a:gd name="T6" fmla="*/ 49 w 134"/>
                <a:gd name="T7" fmla="*/ 3 h 134"/>
                <a:gd name="T8" fmla="*/ 5 w 134"/>
                <a:gd name="T9" fmla="*/ 37 h 134"/>
                <a:gd name="T10" fmla="*/ 1 w 134"/>
                <a:gd name="T11" fmla="*/ 47 h 134"/>
                <a:gd name="T12" fmla="*/ 11 w 134"/>
                <a:gd name="T13" fmla="*/ 103 h 134"/>
                <a:gd name="T14" fmla="*/ 17 w 134"/>
                <a:gd name="T15" fmla="*/ 111 h 134"/>
                <a:gd name="T16" fmla="*/ 74 w 134"/>
                <a:gd name="T17" fmla="*/ 133 h 134"/>
                <a:gd name="T18" fmla="*/ 84 w 134"/>
                <a:gd name="T19" fmla="*/ 131 h 134"/>
                <a:gd name="T20" fmla="*/ 129 w 134"/>
                <a:gd name="T21" fmla="*/ 96 h 134"/>
                <a:gd name="T22" fmla="*/ 133 w 134"/>
                <a:gd name="T23" fmla="*/ 86 h 134"/>
                <a:gd name="T24" fmla="*/ 122 w 134"/>
                <a:gd name="T25" fmla="*/ 31 h 134"/>
                <a:gd name="T26" fmla="*/ 122 w 134"/>
                <a:gd name="T27" fmla="*/ 3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34">
                  <a:moveTo>
                    <a:pt x="122" y="31"/>
                  </a:moveTo>
                  <a:cubicBezTo>
                    <a:pt x="122" y="27"/>
                    <a:pt x="119" y="24"/>
                    <a:pt x="116" y="23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6" y="0"/>
                    <a:pt x="52" y="0"/>
                    <a:pt x="49" y="3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1" y="39"/>
                    <a:pt x="0" y="43"/>
                    <a:pt x="1" y="47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4" y="110"/>
                    <a:pt x="17" y="111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7" y="134"/>
                    <a:pt x="81" y="133"/>
                    <a:pt x="84" y="131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32" y="94"/>
                    <a:pt x="134" y="90"/>
                    <a:pt x="133" y="86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0" name="Freeform 26"/>
            <p:cNvSpPr>
              <a:spLocks/>
            </p:cNvSpPr>
            <p:nvPr/>
          </p:nvSpPr>
          <p:spPr bwMode="auto">
            <a:xfrm>
              <a:off x="3989856" y="1751918"/>
              <a:ext cx="307304" cy="307304"/>
            </a:xfrm>
            <a:custGeom>
              <a:avLst/>
              <a:gdLst>
                <a:gd name="T0" fmla="*/ 123 w 134"/>
                <a:gd name="T1" fmla="*/ 31 h 134"/>
                <a:gd name="T2" fmla="*/ 116 w 134"/>
                <a:gd name="T3" fmla="*/ 23 h 134"/>
                <a:gd name="T4" fmla="*/ 60 w 134"/>
                <a:gd name="T5" fmla="*/ 1 h 134"/>
                <a:gd name="T6" fmla="*/ 50 w 134"/>
                <a:gd name="T7" fmla="*/ 3 h 134"/>
                <a:gd name="T8" fmla="*/ 5 w 134"/>
                <a:gd name="T9" fmla="*/ 37 h 134"/>
                <a:gd name="T10" fmla="*/ 1 w 134"/>
                <a:gd name="T11" fmla="*/ 47 h 134"/>
                <a:gd name="T12" fmla="*/ 11 w 134"/>
                <a:gd name="T13" fmla="*/ 103 h 134"/>
                <a:gd name="T14" fmla="*/ 18 w 134"/>
                <a:gd name="T15" fmla="*/ 111 h 134"/>
                <a:gd name="T16" fmla="*/ 74 w 134"/>
                <a:gd name="T17" fmla="*/ 133 h 134"/>
                <a:gd name="T18" fmla="*/ 84 w 134"/>
                <a:gd name="T19" fmla="*/ 131 h 134"/>
                <a:gd name="T20" fmla="*/ 129 w 134"/>
                <a:gd name="T21" fmla="*/ 97 h 134"/>
                <a:gd name="T22" fmla="*/ 133 w 134"/>
                <a:gd name="T23" fmla="*/ 86 h 134"/>
                <a:gd name="T24" fmla="*/ 123 w 134"/>
                <a:gd name="T25" fmla="*/ 31 h 134"/>
                <a:gd name="T26" fmla="*/ 123 w 134"/>
                <a:gd name="T27" fmla="*/ 3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34">
                  <a:moveTo>
                    <a:pt x="123" y="31"/>
                  </a:moveTo>
                  <a:cubicBezTo>
                    <a:pt x="122" y="27"/>
                    <a:pt x="120" y="24"/>
                    <a:pt x="116" y="23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6" y="0"/>
                    <a:pt x="53" y="0"/>
                    <a:pt x="50" y="3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2" y="39"/>
                    <a:pt x="0" y="44"/>
                    <a:pt x="1" y="47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4" y="110"/>
                    <a:pt x="18" y="111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7" y="134"/>
                    <a:pt x="82" y="133"/>
                    <a:pt x="84" y="131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32" y="94"/>
                    <a:pt x="134" y="90"/>
                    <a:pt x="133" y="86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1" name="Freeform 27"/>
            <p:cNvSpPr>
              <a:spLocks/>
            </p:cNvSpPr>
            <p:nvPr/>
          </p:nvSpPr>
          <p:spPr bwMode="auto">
            <a:xfrm>
              <a:off x="733842" y="1472764"/>
              <a:ext cx="307304" cy="307304"/>
            </a:xfrm>
            <a:custGeom>
              <a:avLst/>
              <a:gdLst>
                <a:gd name="T0" fmla="*/ 123 w 134"/>
                <a:gd name="T1" fmla="*/ 31 h 134"/>
                <a:gd name="T2" fmla="*/ 116 w 134"/>
                <a:gd name="T3" fmla="*/ 23 h 134"/>
                <a:gd name="T4" fmla="*/ 60 w 134"/>
                <a:gd name="T5" fmla="*/ 1 h 134"/>
                <a:gd name="T6" fmla="*/ 49 w 134"/>
                <a:gd name="T7" fmla="*/ 3 h 134"/>
                <a:gd name="T8" fmla="*/ 5 w 134"/>
                <a:gd name="T9" fmla="*/ 37 h 134"/>
                <a:gd name="T10" fmla="*/ 1 w 134"/>
                <a:gd name="T11" fmla="*/ 47 h 134"/>
                <a:gd name="T12" fmla="*/ 11 w 134"/>
                <a:gd name="T13" fmla="*/ 103 h 134"/>
                <a:gd name="T14" fmla="*/ 18 w 134"/>
                <a:gd name="T15" fmla="*/ 111 h 134"/>
                <a:gd name="T16" fmla="*/ 74 w 134"/>
                <a:gd name="T17" fmla="*/ 133 h 134"/>
                <a:gd name="T18" fmla="*/ 84 w 134"/>
                <a:gd name="T19" fmla="*/ 131 h 134"/>
                <a:gd name="T20" fmla="*/ 129 w 134"/>
                <a:gd name="T21" fmla="*/ 97 h 134"/>
                <a:gd name="T22" fmla="*/ 133 w 134"/>
                <a:gd name="T23" fmla="*/ 86 h 134"/>
                <a:gd name="T24" fmla="*/ 123 w 134"/>
                <a:gd name="T25" fmla="*/ 31 h 134"/>
                <a:gd name="T26" fmla="*/ 123 w 134"/>
                <a:gd name="T27" fmla="*/ 3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34">
                  <a:moveTo>
                    <a:pt x="123" y="31"/>
                  </a:moveTo>
                  <a:cubicBezTo>
                    <a:pt x="122" y="27"/>
                    <a:pt x="119" y="24"/>
                    <a:pt x="116" y="23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6" y="0"/>
                    <a:pt x="52" y="0"/>
                    <a:pt x="49" y="3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1" y="39"/>
                    <a:pt x="0" y="44"/>
                    <a:pt x="1" y="47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4" y="110"/>
                    <a:pt x="18" y="111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77" y="134"/>
                    <a:pt x="81" y="133"/>
                    <a:pt x="84" y="131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32" y="94"/>
                    <a:pt x="134" y="90"/>
                    <a:pt x="133" y="86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sp>
          <p:nvSpPr>
            <p:cNvPr id="42" name="Freeform 28"/>
            <p:cNvSpPr>
              <a:spLocks/>
            </p:cNvSpPr>
            <p:nvPr/>
          </p:nvSpPr>
          <p:spPr bwMode="auto">
            <a:xfrm>
              <a:off x="6133946" y="-988014"/>
              <a:ext cx="609916" cy="581766"/>
            </a:xfrm>
            <a:custGeom>
              <a:avLst/>
              <a:gdLst>
                <a:gd name="T0" fmla="*/ 207 w 267"/>
                <a:gd name="T1" fmla="*/ 11 h 254"/>
                <a:gd name="T2" fmla="*/ 190 w 267"/>
                <a:gd name="T3" fmla="*/ 0 h 254"/>
                <a:gd name="T4" fmla="*/ 77 w 267"/>
                <a:gd name="T5" fmla="*/ 0 h 254"/>
                <a:gd name="T6" fmla="*/ 60 w 267"/>
                <a:gd name="T7" fmla="*/ 11 h 254"/>
                <a:gd name="T8" fmla="*/ 5 w 267"/>
                <a:gd name="T9" fmla="*/ 114 h 254"/>
                <a:gd name="T10" fmla="*/ 5 w 267"/>
                <a:gd name="T11" fmla="*/ 138 h 254"/>
                <a:gd name="T12" fmla="*/ 60 w 267"/>
                <a:gd name="T13" fmla="*/ 242 h 254"/>
                <a:gd name="T14" fmla="*/ 77 w 267"/>
                <a:gd name="T15" fmla="*/ 254 h 254"/>
                <a:gd name="T16" fmla="*/ 190 w 267"/>
                <a:gd name="T17" fmla="*/ 254 h 254"/>
                <a:gd name="T18" fmla="*/ 207 w 267"/>
                <a:gd name="T19" fmla="*/ 242 h 254"/>
                <a:gd name="T20" fmla="*/ 263 w 267"/>
                <a:gd name="T21" fmla="*/ 138 h 254"/>
                <a:gd name="T22" fmla="*/ 263 w 267"/>
                <a:gd name="T23" fmla="*/ 114 h 254"/>
                <a:gd name="T24" fmla="*/ 207 w 267"/>
                <a:gd name="T25" fmla="*/ 11 h 254"/>
                <a:gd name="T26" fmla="*/ 207 w 267"/>
                <a:gd name="T27" fmla="*/ 1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7" h="254">
                  <a:moveTo>
                    <a:pt x="207" y="11"/>
                  </a:moveTo>
                  <a:cubicBezTo>
                    <a:pt x="204" y="3"/>
                    <a:pt x="197" y="0"/>
                    <a:pt x="190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0" y="0"/>
                    <a:pt x="64" y="3"/>
                    <a:pt x="60" y="11"/>
                  </a:cubicBezTo>
                  <a:cubicBezTo>
                    <a:pt x="5" y="114"/>
                    <a:pt x="5" y="114"/>
                    <a:pt x="5" y="114"/>
                  </a:cubicBezTo>
                  <a:cubicBezTo>
                    <a:pt x="0" y="122"/>
                    <a:pt x="0" y="131"/>
                    <a:pt x="5" y="138"/>
                  </a:cubicBezTo>
                  <a:cubicBezTo>
                    <a:pt x="60" y="242"/>
                    <a:pt x="60" y="242"/>
                    <a:pt x="60" y="242"/>
                  </a:cubicBezTo>
                  <a:cubicBezTo>
                    <a:pt x="64" y="249"/>
                    <a:pt x="70" y="254"/>
                    <a:pt x="77" y="254"/>
                  </a:cubicBezTo>
                  <a:cubicBezTo>
                    <a:pt x="190" y="254"/>
                    <a:pt x="190" y="254"/>
                    <a:pt x="190" y="254"/>
                  </a:cubicBezTo>
                  <a:cubicBezTo>
                    <a:pt x="197" y="254"/>
                    <a:pt x="204" y="249"/>
                    <a:pt x="207" y="242"/>
                  </a:cubicBezTo>
                  <a:cubicBezTo>
                    <a:pt x="263" y="138"/>
                    <a:pt x="263" y="138"/>
                    <a:pt x="263" y="138"/>
                  </a:cubicBezTo>
                  <a:cubicBezTo>
                    <a:pt x="267" y="131"/>
                    <a:pt x="267" y="122"/>
                    <a:pt x="263" y="114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</a:path>
              </a:pathLst>
            </a:custGeom>
            <a:noFill/>
            <a:ln w="6350" cap="flat">
              <a:solidFill>
                <a:schemeClr val="accent2">
                  <a:lumMod val="40000"/>
                  <a:lumOff val="60000"/>
                  <a:alpha val="4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867" kern="0" dirty="0">
                <a:solidFill>
                  <a:srgbClr val="000000"/>
                </a:solidFill>
                <a:cs typeface="Arial"/>
                <a:sym typeface="Arial"/>
              </a:endParaRPr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2580011" y="1059582"/>
              <a:ext cx="2208013" cy="566834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36" idx="7"/>
              <a:endCxn id="41" idx="0"/>
            </p:cNvCxnSpPr>
            <p:nvPr/>
          </p:nvCxnSpPr>
          <p:spPr>
            <a:xfrm flipH="1">
              <a:off x="1015920" y="1070139"/>
              <a:ext cx="642204" cy="473718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41" idx="7"/>
            </p:cNvCxnSpPr>
            <p:nvPr/>
          </p:nvCxnSpPr>
          <p:spPr>
            <a:xfrm flipH="1">
              <a:off x="539552" y="1727322"/>
              <a:ext cx="235570" cy="77242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1" idx="10"/>
              <a:endCxn id="39" idx="4"/>
            </p:cNvCxnSpPr>
            <p:nvPr/>
          </p:nvCxnSpPr>
          <p:spPr>
            <a:xfrm>
              <a:off x="1029679" y="1695215"/>
              <a:ext cx="1146233" cy="90662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endCxn id="33" idx="4"/>
            </p:cNvCxnSpPr>
            <p:nvPr/>
          </p:nvCxnSpPr>
          <p:spPr>
            <a:xfrm>
              <a:off x="657337" y="3003798"/>
              <a:ext cx="840996" cy="1097966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39" idx="11"/>
              <a:endCxn id="30" idx="4"/>
            </p:cNvCxnSpPr>
            <p:nvPr/>
          </p:nvCxnSpPr>
          <p:spPr>
            <a:xfrm>
              <a:off x="2401675" y="2817516"/>
              <a:ext cx="1785099" cy="49116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endCxn id="30" idx="0"/>
            </p:cNvCxnSpPr>
            <p:nvPr/>
          </p:nvCxnSpPr>
          <p:spPr>
            <a:xfrm flipH="1">
              <a:off x="4432987" y="2571750"/>
              <a:ext cx="270001" cy="627188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39" idx="1"/>
              <a:endCxn id="40" idx="6"/>
            </p:cNvCxnSpPr>
            <p:nvPr/>
          </p:nvCxnSpPr>
          <p:spPr>
            <a:xfrm flipV="1">
              <a:off x="2421471" y="1988129"/>
              <a:ext cx="1593611" cy="681134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stCxn id="40" idx="10"/>
              <a:endCxn id="25" idx="4"/>
            </p:cNvCxnSpPr>
            <p:nvPr/>
          </p:nvCxnSpPr>
          <p:spPr>
            <a:xfrm>
              <a:off x="4285693" y="1974369"/>
              <a:ext cx="210075" cy="9735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33" idx="11"/>
            </p:cNvCxnSpPr>
            <p:nvPr/>
          </p:nvCxnSpPr>
          <p:spPr>
            <a:xfrm>
              <a:off x="1873509" y="4491571"/>
              <a:ext cx="1042307" cy="61019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33" idx="1"/>
              <a:endCxn id="23" idx="4"/>
            </p:cNvCxnSpPr>
            <p:nvPr/>
          </p:nvCxnSpPr>
          <p:spPr>
            <a:xfrm>
              <a:off x="1919936" y="4235824"/>
              <a:ext cx="2074313" cy="286129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30" idx="7"/>
            </p:cNvCxnSpPr>
            <p:nvPr/>
          </p:nvCxnSpPr>
          <p:spPr>
            <a:xfrm>
              <a:off x="4275684" y="3454992"/>
              <a:ext cx="67219" cy="795237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3" idx="7"/>
            </p:cNvCxnSpPr>
            <p:nvPr/>
          </p:nvCxnSpPr>
          <p:spPr>
            <a:xfrm flipH="1">
              <a:off x="-108520" y="4387994"/>
              <a:ext cx="1528518" cy="931934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23" idx="7"/>
            </p:cNvCxnSpPr>
            <p:nvPr/>
          </p:nvCxnSpPr>
          <p:spPr>
            <a:xfrm flipH="1">
              <a:off x="3684017" y="4850762"/>
              <a:ext cx="504564" cy="601308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endCxn id="28" idx="2"/>
            </p:cNvCxnSpPr>
            <p:nvPr/>
          </p:nvCxnSpPr>
          <p:spPr>
            <a:xfrm>
              <a:off x="5519338" y="2922488"/>
              <a:ext cx="445345" cy="78820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28" idx="6"/>
              <a:endCxn id="23" idx="11"/>
            </p:cNvCxnSpPr>
            <p:nvPr/>
          </p:nvCxnSpPr>
          <p:spPr>
            <a:xfrm flipH="1">
              <a:off x="4693843" y="3969028"/>
              <a:ext cx="1250322" cy="55292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5076056" y="259968"/>
              <a:ext cx="242948" cy="111192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6" idx="0"/>
              <a:endCxn id="38" idx="6"/>
            </p:cNvCxnSpPr>
            <p:nvPr/>
          </p:nvCxnSpPr>
          <p:spPr>
            <a:xfrm flipV="1">
              <a:off x="2683830" y="6077"/>
              <a:ext cx="1831488" cy="274489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10"/>
              <a:endCxn id="27" idx="5"/>
            </p:cNvCxnSpPr>
            <p:nvPr/>
          </p:nvCxnSpPr>
          <p:spPr>
            <a:xfrm>
              <a:off x="5480458" y="-48819"/>
              <a:ext cx="1434168" cy="16801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27" idx="6"/>
              <a:endCxn id="25" idx="0"/>
            </p:cNvCxnSpPr>
            <p:nvPr/>
          </p:nvCxnSpPr>
          <p:spPr>
            <a:xfrm flipH="1">
              <a:off x="5908045" y="514421"/>
              <a:ext cx="1246578" cy="926082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25" idx="10"/>
              <a:endCxn id="29" idx="5"/>
            </p:cNvCxnSpPr>
            <p:nvPr/>
          </p:nvCxnSpPr>
          <p:spPr>
            <a:xfrm>
              <a:off x="6298820" y="2218088"/>
              <a:ext cx="1029021" cy="21265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20" idx="3"/>
              <a:endCxn id="29" idx="8"/>
            </p:cNvCxnSpPr>
            <p:nvPr/>
          </p:nvCxnSpPr>
          <p:spPr>
            <a:xfrm flipH="1" flipV="1">
              <a:off x="7553490" y="2554193"/>
              <a:ext cx="529507" cy="1225775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28" idx="10"/>
              <a:endCxn id="20" idx="5"/>
            </p:cNvCxnSpPr>
            <p:nvPr/>
          </p:nvCxnSpPr>
          <p:spPr>
            <a:xfrm>
              <a:off x="6190378" y="3859291"/>
              <a:ext cx="1636710" cy="43553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20" idx="6"/>
            </p:cNvCxnSpPr>
            <p:nvPr/>
          </p:nvCxnSpPr>
          <p:spPr>
            <a:xfrm flipH="1">
              <a:off x="7806524" y="4715856"/>
              <a:ext cx="276473" cy="1420422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20" idx="0"/>
            </p:cNvCxnSpPr>
            <p:nvPr/>
          </p:nvCxnSpPr>
          <p:spPr>
            <a:xfrm flipV="1">
              <a:off x="8761612" y="3320106"/>
              <a:ext cx="562916" cy="459862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27" idx="9"/>
              <a:endCxn id="29" idx="0"/>
            </p:cNvCxnSpPr>
            <p:nvPr/>
          </p:nvCxnSpPr>
          <p:spPr>
            <a:xfrm flipH="1">
              <a:off x="7574003" y="514421"/>
              <a:ext cx="220611" cy="1781432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stCxn id="27" idx="10"/>
            </p:cNvCxnSpPr>
            <p:nvPr/>
          </p:nvCxnSpPr>
          <p:spPr>
            <a:xfrm>
              <a:off x="8036897" y="119196"/>
              <a:ext cx="1503655" cy="696734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36" idx="5"/>
            </p:cNvCxnSpPr>
            <p:nvPr/>
          </p:nvCxnSpPr>
          <p:spPr>
            <a:xfrm flipH="1" flipV="1">
              <a:off x="251520" y="-21531"/>
              <a:ext cx="1242126" cy="466878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34" idx="4"/>
            </p:cNvCxnSpPr>
            <p:nvPr/>
          </p:nvCxnSpPr>
          <p:spPr>
            <a:xfrm flipH="1" flipV="1">
              <a:off x="-612576" y="2218088"/>
              <a:ext cx="745192" cy="403616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  <a:alpha val="4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Shape 44"/>
          <p:cNvSpPr/>
          <p:nvPr userDrawn="1"/>
        </p:nvSpPr>
        <p:spPr>
          <a:xfrm>
            <a:off x="0" y="0"/>
            <a:ext cx="12192000" cy="6892000"/>
          </a:xfrm>
          <a:prstGeom prst="rect">
            <a:avLst/>
          </a:prstGeom>
          <a:solidFill>
            <a:srgbClr val="FFFFFF">
              <a:alpha val="2654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1867" kern="0" dirty="0">
              <a:solidFill>
                <a:srgbClr val="000000"/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037883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242" b="18839"/>
          <a:stretch/>
        </p:blipFill>
        <p:spPr bwMode="auto">
          <a:xfrm>
            <a:off x="700618" y="0"/>
            <a:ext cx="10790767" cy="6789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0" y="6789384"/>
            <a:ext cx="12192000" cy="96000"/>
            <a:chOff x="323528" y="0"/>
            <a:chExt cx="1085154" cy="5143500"/>
          </a:xfrm>
        </p:grpSpPr>
        <p:sp>
          <p:nvSpPr>
            <p:cNvPr id="9" name="Rectangle 8"/>
            <p:cNvSpPr/>
            <p:nvPr/>
          </p:nvSpPr>
          <p:spPr>
            <a:xfrm>
              <a:off x="323528" y="0"/>
              <a:ext cx="216024" cy="51435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0811" y="0"/>
              <a:ext cx="216024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58094" y="0"/>
              <a:ext cx="216024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75377" y="0"/>
              <a:ext cx="216024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92658" y="0"/>
              <a:ext cx="216024" cy="514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48760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2646217" y="-2722420"/>
            <a:ext cx="6899566" cy="1230284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55420" y="-20783"/>
            <a:ext cx="12302842" cy="689956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434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0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949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1399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4261" y="-45000"/>
            <a:ext cx="12380523" cy="69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2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6200" y="-41563"/>
            <a:ext cx="12344400" cy="694112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134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558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2646217" y="-2722420"/>
            <a:ext cx="6899566" cy="1230284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76200" y="-41563"/>
            <a:ext cx="12344400" cy="694112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9" name="Rectangle 1"/>
          <p:cNvSpPr/>
          <p:nvPr userDrawn="1"/>
        </p:nvSpPr>
        <p:spPr>
          <a:xfrm>
            <a:off x="-76200" y="-41563"/>
            <a:ext cx="8970818" cy="6941126"/>
          </a:xfrm>
          <a:custGeom>
            <a:avLst/>
            <a:gdLst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8970818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  <a:gd name="connsiteX0" fmla="*/ 0 w 8970818"/>
              <a:gd name="connsiteY0" fmla="*/ 0 h 6941126"/>
              <a:gd name="connsiteX1" fmla="*/ 8970818 w 8970818"/>
              <a:gd name="connsiteY1" fmla="*/ 0 h 6941126"/>
              <a:gd name="connsiteX2" fmla="*/ 3900055 w 8970818"/>
              <a:gd name="connsiteY2" fmla="*/ 6941126 h 6941126"/>
              <a:gd name="connsiteX3" fmla="*/ 0 w 8970818"/>
              <a:gd name="connsiteY3" fmla="*/ 6941126 h 6941126"/>
              <a:gd name="connsiteX4" fmla="*/ 0 w 8970818"/>
              <a:gd name="connsiteY4" fmla="*/ 0 h 69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0818" h="6941126">
                <a:moveTo>
                  <a:pt x="0" y="0"/>
                </a:moveTo>
                <a:lnTo>
                  <a:pt x="8970818" y="0"/>
                </a:lnTo>
                <a:lnTo>
                  <a:pt x="3900055" y="6941126"/>
                </a:lnTo>
                <a:lnTo>
                  <a:pt x="0" y="69411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80936" y="-41562"/>
            <a:ext cx="6192978" cy="692034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196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C761C-A365-4A22-BEFC-58CC00529CF4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04/05/2020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1BA41-159D-476E-A946-1F304A0B8BA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36F6C8-BF36-4DC5-A246-64118CF9FAD2}"/>
              </a:ext>
            </a:extLst>
          </p:cNvPr>
          <p:cNvSpPr/>
          <p:nvPr userDrawn="1"/>
        </p:nvSpPr>
        <p:spPr>
          <a:xfrm>
            <a:off x="0" y="0"/>
            <a:ext cx="12192000" cy="2286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22000">
                <a:schemeClr val="accent2"/>
              </a:gs>
              <a:gs pos="78000">
                <a:schemeClr val="accent5"/>
              </a:gs>
              <a:gs pos="51000">
                <a:schemeClr val="accent3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921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marL="0" algn="ctr" defTabSz="914400" rtl="0" eaLnBrk="1" latinLnBrk="0" hangingPunct="1">
        <a:lnSpc>
          <a:spcPct val="90000"/>
        </a:lnSpc>
        <a:spcBef>
          <a:spcPct val="0"/>
        </a:spcBef>
        <a:buSzPct val="25000"/>
        <a:buNone/>
        <a:defRPr lang="en-GB" sz="3200" kern="0" cap="all" baseline="0" dirty="0" smtClean="0">
          <a:solidFill>
            <a:schemeClr val="tx1"/>
          </a:solidFill>
          <a:latin typeface="Questrial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8D7F16B2-C26D-4CE4-9C6A-086218E8C29E}"/>
              </a:ext>
            </a:extLst>
          </p:cNvPr>
          <p:cNvSpPr txBox="1"/>
          <p:nvPr/>
        </p:nvSpPr>
        <p:spPr>
          <a:xfrm>
            <a:off x="265471" y="429408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2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Placements &amp; Fulfilments of Proservia colleagues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67696F"/>
              </a:solidFill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elle 4">
            <a:extLst>
              <a:ext uri="{FF2B5EF4-FFF2-40B4-BE49-F238E27FC236}">
                <a16:creationId xmlns:a16="http://schemas.microsoft.com/office/drawing/2014/main" id="{522C6D82-7ADE-450D-A358-F4036C1B8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5948090"/>
              </p:ext>
            </p:extLst>
          </p:nvPr>
        </p:nvGraphicFramePr>
        <p:xfrm>
          <a:off x="1774547" y="1660699"/>
          <a:ext cx="8772196" cy="31245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4272196">
                  <a:extLst>
                    <a:ext uri="{9D8B030D-6E8A-4147-A177-3AD203B41FA5}">
                      <a16:colId xmlns:a16="http://schemas.microsoft.com/office/drawing/2014/main" val="3947771386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43992208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3466074114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845880030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148852163"/>
                    </a:ext>
                  </a:extLst>
                </a:gridCol>
                <a:gridCol w="900000">
                  <a:extLst>
                    <a:ext uri="{9D8B030D-6E8A-4147-A177-3AD203B41FA5}">
                      <a16:colId xmlns:a16="http://schemas.microsoft.com/office/drawing/2014/main" val="1298576236"/>
                    </a:ext>
                  </a:extLst>
                </a:gridCol>
              </a:tblGrid>
              <a:tr h="3639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Jan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Feb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March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April </a:t>
                      </a:r>
                      <a:r>
                        <a:rPr lang="de-DE" sz="1400" dirty="0"/>
                        <a:t>(</a:t>
                      </a:r>
                      <a:r>
                        <a:rPr lang="de-DE" sz="1400" dirty="0" err="1"/>
                        <a:t>forecast</a:t>
                      </a:r>
                      <a:r>
                        <a:rPr lang="de-DE" sz="1400" dirty="0"/>
                        <a:t>)</a:t>
                      </a:r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YTD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38370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Resource </a:t>
                      </a:r>
                      <a:r>
                        <a:rPr lang="de-DE" sz="1800" dirty="0" err="1"/>
                        <a:t>Requests</a:t>
                      </a:r>
                      <a:r>
                        <a:rPr lang="de-DE" sz="1800" dirty="0"/>
                        <a:t> </a:t>
                      </a:r>
                      <a:r>
                        <a:rPr lang="de-DE" sz="1800" dirty="0" err="1"/>
                        <a:t>fulfilled</a:t>
                      </a:r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474703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vl="1"/>
                      <a:r>
                        <a:rPr lang="de-DE" sz="1400" dirty="0"/>
                        <a:t>DXC Customers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22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x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3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25</a:t>
                      </a:r>
                      <a:endParaRPr lang="de-DE" sz="1800" b="1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461746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vl="1"/>
                      <a:r>
                        <a:rPr lang="de-DE" sz="1400" dirty="0"/>
                        <a:t>Non DXC Customers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682206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sz="1800" noProof="0" dirty="0"/>
                        <a:t>Active</a:t>
                      </a:r>
                      <a:r>
                        <a:rPr lang="de-DE" sz="1800" dirty="0"/>
                        <a:t> Placement </a:t>
                      </a:r>
                      <a:r>
                        <a:rPr lang="en-US" sz="1800" noProof="0" dirty="0"/>
                        <a:t>fulfilled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400" i="1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de-DE" sz="1800" b="1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937453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vl="1"/>
                      <a:r>
                        <a:rPr lang="de-DE" sz="1400" dirty="0"/>
                        <a:t>Experis Customers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0</a:t>
                      </a:r>
                      <a:endParaRPr lang="de-DE" sz="1800" b="1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783327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lvl="1"/>
                      <a:r>
                        <a:rPr lang="de-DE" sz="1400" dirty="0"/>
                        <a:t>Other Customers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4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dirty="0"/>
                        <a:t>0</a:t>
                      </a:r>
                      <a:endParaRPr lang="de-DE" sz="1400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4</a:t>
                      </a:r>
                      <a:endParaRPr lang="de-DE" sz="1800" b="1" i="1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399324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TOTAL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u="sng" dirty="0"/>
                        <a:t>26</a:t>
                      </a:r>
                      <a:endParaRPr lang="de-DE" sz="1800" b="1" u="sng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u="sng" dirty="0"/>
                        <a:t>3</a:t>
                      </a:r>
                      <a:endParaRPr lang="de-DE" sz="1800" b="1" u="sng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u="sng" dirty="0"/>
                        <a:t>0</a:t>
                      </a:r>
                      <a:endParaRPr lang="de-DE" sz="1800" b="1" u="sng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u="sng" dirty="0"/>
                        <a:t>29</a:t>
                      </a:r>
                      <a:endParaRPr lang="de-DE" sz="1800" b="1" u="sng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252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423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40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Active Placement: Reason for “lost” per quarter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E05ECB2B-17AA-44E3-8E9B-2480DB5AC5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9593803"/>
              </p:ext>
            </p:extLst>
          </p:nvPr>
        </p:nvGraphicFramePr>
        <p:xfrm>
          <a:off x="998738" y="1478131"/>
          <a:ext cx="10014012" cy="4696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0853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Experis/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Collaboration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20DEDBE-2943-4585-B11C-6C58F2DACF3C}"/>
              </a:ext>
            </a:extLst>
          </p:cNvPr>
          <p:cNvSpPr txBox="1"/>
          <p:nvPr/>
        </p:nvSpPr>
        <p:spPr>
          <a:xfrm>
            <a:off x="677779" y="2999874"/>
            <a:ext cx="22138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total: 156</a:t>
            </a:r>
          </a:p>
          <a:p>
            <a:r>
              <a:rPr lang="de-DE" dirty="0"/>
              <a:t>lost: 61 (37,5%)</a:t>
            </a:r>
          </a:p>
          <a:p>
            <a:r>
              <a:rPr lang="de-DE" dirty="0" err="1"/>
              <a:t>Closed</a:t>
            </a:r>
            <a:r>
              <a:rPr lang="de-DE" dirty="0"/>
              <a:t>: 22 (14,1 %)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3142D311-B68D-43B6-AE05-9CACDBCA9D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0203880"/>
              </p:ext>
            </p:extLst>
          </p:nvPr>
        </p:nvGraphicFramePr>
        <p:xfrm>
          <a:off x="2476499" y="1242873"/>
          <a:ext cx="7239001" cy="50871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4263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40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Experis/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Reason for “lost” per quarter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947AABF4-6E0F-420B-91ED-3A7495BF1D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3448863"/>
              </p:ext>
            </p:extLst>
          </p:nvPr>
        </p:nvGraphicFramePr>
        <p:xfrm>
          <a:off x="613063" y="1085849"/>
          <a:ext cx="9949295" cy="5017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71969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GB" sz="32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Reason for 91 Rejected Requests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F39D2500-21D8-486E-8B78-BF4D513F52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0575009"/>
              </p:ext>
            </p:extLst>
          </p:nvPr>
        </p:nvGraphicFramePr>
        <p:xfrm>
          <a:off x="1183821" y="1162975"/>
          <a:ext cx="9824358" cy="4860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7526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8D7F16B2-C26D-4CE4-9C6A-086218E8C29E}"/>
              </a:ext>
            </a:extLst>
          </p:cNvPr>
          <p:cNvSpPr txBox="1"/>
          <p:nvPr/>
        </p:nvSpPr>
        <p:spPr>
          <a:xfrm>
            <a:off x="265471" y="429408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Professional Services details </a:t>
            </a:r>
          </a:p>
        </p:txBody>
      </p:sp>
      <p:graphicFrame>
        <p:nvGraphicFramePr>
          <p:cNvPr id="3" name="Tabelle 4">
            <a:extLst>
              <a:ext uri="{FF2B5EF4-FFF2-40B4-BE49-F238E27FC236}">
                <a16:creationId xmlns:a16="http://schemas.microsoft.com/office/drawing/2014/main" id="{B42AD884-9F9A-4AB4-92DC-55AD33BD2A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990815"/>
              </p:ext>
            </p:extLst>
          </p:nvPr>
        </p:nvGraphicFramePr>
        <p:xfrm>
          <a:off x="966678" y="1207938"/>
          <a:ext cx="9748667" cy="435491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5052382">
                  <a:extLst>
                    <a:ext uri="{9D8B030D-6E8A-4147-A177-3AD203B41FA5}">
                      <a16:colId xmlns:a16="http://schemas.microsoft.com/office/drawing/2014/main" val="3947771386"/>
                    </a:ext>
                  </a:extLst>
                </a:gridCol>
                <a:gridCol w="939257">
                  <a:extLst>
                    <a:ext uri="{9D8B030D-6E8A-4147-A177-3AD203B41FA5}">
                      <a16:colId xmlns:a16="http://schemas.microsoft.com/office/drawing/2014/main" val="1439922083"/>
                    </a:ext>
                  </a:extLst>
                </a:gridCol>
                <a:gridCol w="939257">
                  <a:extLst>
                    <a:ext uri="{9D8B030D-6E8A-4147-A177-3AD203B41FA5}">
                      <a16:colId xmlns:a16="http://schemas.microsoft.com/office/drawing/2014/main" val="3466074114"/>
                    </a:ext>
                  </a:extLst>
                </a:gridCol>
                <a:gridCol w="939257">
                  <a:extLst>
                    <a:ext uri="{9D8B030D-6E8A-4147-A177-3AD203B41FA5}">
                      <a16:colId xmlns:a16="http://schemas.microsoft.com/office/drawing/2014/main" val="1845880030"/>
                    </a:ext>
                  </a:extLst>
                </a:gridCol>
                <a:gridCol w="939257">
                  <a:extLst>
                    <a:ext uri="{9D8B030D-6E8A-4147-A177-3AD203B41FA5}">
                      <a16:colId xmlns:a16="http://schemas.microsoft.com/office/drawing/2014/main" val="1148852163"/>
                    </a:ext>
                  </a:extLst>
                </a:gridCol>
                <a:gridCol w="939257">
                  <a:extLst>
                    <a:ext uri="{9D8B030D-6E8A-4147-A177-3AD203B41FA5}">
                      <a16:colId xmlns:a16="http://schemas.microsoft.com/office/drawing/2014/main" val="1298576236"/>
                    </a:ext>
                  </a:extLst>
                </a:gridCol>
              </a:tblGrid>
              <a:tr h="3639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Jan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Feb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March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April </a:t>
                      </a:r>
                      <a:r>
                        <a:rPr lang="de-DE" sz="1400" dirty="0"/>
                        <a:t>(</a:t>
                      </a:r>
                      <a:r>
                        <a:rPr lang="de-DE" sz="1400" dirty="0" err="1"/>
                        <a:t>forecast</a:t>
                      </a:r>
                      <a:r>
                        <a:rPr lang="de-DE" sz="1400" dirty="0"/>
                        <a:t>)</a:t>
                      </a:r>
                      <a:endParaRPr lang="de-DE" sz="180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dirty="0"/>
                        <a:t>YTD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38370"/>
                  </a:ext>
                </a:extLst>
              </a:tr>
              <a:tr h="46921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sz="1800" noProof="0" dirty="0"/>
                        <a:t>a) # Experis positions proposed / placed </a:t>
                      </a:r>
                      <a:r>
                        <a:rPr lang="en-US" sz="1400" noProof="0" dirty="0"/>
                        <a:t>(via branches)</a:t>
                      </a:r>
                      <a:endParaRPr lang="en-US" sz="1800" noProof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27/0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3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69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8/0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noProof="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107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 w="25400" cmpd="sng">
                      <a:solidFill>
                        <a:sysClr val="windowText" lastClr="000000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474703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b) # Active Placement positions </a:t>
                      </a:r>
                      <a:r>
                        <a:rPr lang="en-US" sz="1800" noProof="0" dirty="0"/>
                        <a:t>proposed / placed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59 / 4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58 / 0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57 / 0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94 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i="0" dirty="0"/>
                        <a:t>268 / 4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461746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i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Via Experis Sales (Kai Abbas)</a:t>
                      </a:r>
                      <a:endParaRPr kumimoji="0" lang="en-US" sz="1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89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27/0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116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682206"/>
                  </a:ext>
                </a:extLst>
              </a:tr>
              <a:tr h="48682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i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Via Experis Branches</a:t>
                      </a:r>
                      <a:endParaRPr kumimoji="0" lang="en-US" sz="1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8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5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23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22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58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178576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i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Via Professional Services Team</a:t>
                      </a:r>
                      <a:endParaRPr kumimoji="0" lang="en-US" sz="14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400" i="1" dirty="0"/>
                        <a:t>51 / 4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53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57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i="1" dirty="0"/>
                        <a:t>45 / 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i="0" kern="120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206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937453"/>
                  </a:ext>
                </a:extLst>
              </a:tr>
              <a:tr h="2830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c) # Resource Request positions proposed / placed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31 / 22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25 / 0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/>
                        <a:t>43 / 3</a:t>
                      </a:r>
                      <a:endParaRPr lang="de-DE" sz="1800" b="1" i="0" dirty="0"/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kern="1200" dirty="0">
                          <a:solidFill>
                            <a:schemeClr val="dk1"/>
                          </a:solidFill>
                          <a:latin typeface="Calibri" panose="020F0502020204030204"/>
                          <a:ea typeface="+mn-ea"/>
                          <a:cs typeface="+mn-cs"/>
                        </a:rPr>
                        <a:t>23/0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i="0" dirty="0"/>
                        <a:t>122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783327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</a:rPr>
                        <a:t>d) Total # of Positions proposed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</a:rPr>
                        <a:t> to colleagues </a:t>
                      </a:r>
                      <a:endParaRPr kumimoji="0" lang="en-US" sz="1800" b="1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highlight>
                          <a:srgbClr val="FFFF00"/>
                        </a:highlight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</a:rPr>
                        <a:t>90/ </a:t>
                      </a:r>
                    </a:p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</a:rPr>
                        <a:t>(97)</a:t>
                      </a:r>
                      <a:endParaRPr lang="de-DE" sz="1800" b="1" i="1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</a:rPr>
                        <a:t>83/</a:t>
                      </a:r>
                    </a:p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</a:rPr>
                        <a:t>(79)</a:t>
                      </a:r>
                      <a:endParaRPr lang="de-DE" sz="1800" b="1" i="1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</a:rPr>
                        <a:t>100 / </a:t>
                      </a:r>
                      <a:r>
                        <a:rPr lang="de-DE" sz="1800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</a:rPr>
                        <a:t>(78)</a:t>
                      </a:r>
                      <a:endParaRPr lang="de-DE" sz="1800" b="1" i="1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i="1" dirty="0">
                          <a:solidFill>
                            <a:schemeClr val="accent1"/>
                          </a:solidFill>
                        </a:rPr>
                        <a:t>117/</a:t>
                      </a:r>
                    </a:p>
                    <a:p>
                      <a:pPr algn="ctr"/>
                      <a:r>
                        <a:rPr lang="de-DE" sz="1800" b="1" i="1" dirty="0">
                          <a:solidFill>
                            <a:schemeClr val="accent1"/>
                          </a:solidFill>
                          <a:highlight>
                            <a:srgbClr val="FFFF00"/>
                          </a:highlight>
                        </a:rPr>
                        <a:t>(96)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i="1" dirty="0">
                          <a:solidFill>
                            <a:schemeClr val="accent1"/>
                          </a:solidFill>
                        </a:rPr>
                        <a:t>390</a:t>
                      </a:r>
                    </a:p>
                    <a:p>
                      <a:pPr algn="ctr"/>
                      <a:r>
                        <a:rPr lang="de-DE" sz="1800" b="1" i="1" dirty="0">
                          <a:solidFill>
                            <a:schemeClr val="accent1"/>
                          </a:solidFill>
                        </a:rPr>
                        <a:t>350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017837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8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</a:rPr>
                        <a:t>e) Total CV Send</a:t>
                      </a:r>
                      <a:r>
                        <a:rPr kumimoji="0" lang="de-DE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</a:rPr>
                        <a:t> (</a:t>
                      </a:r>
                      <a:r>
                        <a:rPr kumimoji="0" lang="de-DE" sz="140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</a:rPr>
                        <a:t>incl</a:t>
                      </a:r>
                      <a:r>
                        <a:rPr kumimoji="0" lang="de-DE" sz="140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</a:rPr>
                        <a:t> Experis Sales / Kai Abbas) </a:t>
                      </a:r>
                      <a:endParaRPr kumimoji="0" lang="de-DE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</a:rPr>
                        <a:t>32</a:t>
                      </a:r>
                      <a:endParaRPr lang="de-DE" sz="1800" b="0" i="0" dirty="0">
                        <a:solidFill>
                          <a:schemeClr val="accent1"/>
                        </a:solidFill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dirty="0">
                          <a:solidFill>
                            <a:schemeClr val="accent1"/>
                          </a:solidFill>
                        </a:rPr>
                        <a:t>31</a:t>
                      </a:r>
                      <a:endParaRPr lang="de-DE" sz="1800" b="0" i="0" dirty="0">
                        <a:solidFill>
                          <a:schemeClr val="accent1"/>
                        </a:solidFill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0" i="0" dirty="0">
                          <a:solidFill>
                            <a:schemeClr val="accent1"/>
                          </a:solidFill>
                        </a:rPr>
                        <a:t>57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0" i="0" dirty="0">
                          <a:solidFill>
                            <a:schemeClr val="accent1"/>
                          </a:solidFill>
                        </a:rPr>
                        <a:t>38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0" i="0" dirty="0">
                          <a:solidFill>
                            <a:schemeClr val="accent1"/>
                          </a:solidFill>
                        </a:rPr>
                        <a:t>158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399324"/>
                  </a:ext>
                </a:extLst>
              </a:tr>
              <a:tr h="36330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de-DE" sz="1800" b="1" dirty="0">
                          <a:solidFill>
                            <a:schemeClr val="accent1"/>
                          </a:solidFill>
                        </a:rPr>
                        <a:t>f) TOTAL # </a:t>
                      </a:r>
                      <a:r>
                        <a:rPr lang="de-DE" sz="1800" b="1" dirty="0" err="1">
                          <a:solidFill>
                            <a:schemeClr val="accent1"/>
                          </a:solidFill>
                        </a:rPr>
                        <a:t>of</a:t>
                      </a:r>
                      <a:r>
                        <a:rPr lang="de-DE" sz="1800" b="1" dirty="0">
                          <a:solidFill>
                            <a:schemeClr val="accent1"/>
                          </a:solidFill>
                        </a:rPr>
                        <a:t> Placements</a:t>
                      </a:r>
                      <a:r>
                        <a:rPr lang="de-DE" sz="1400" b="1" dirty="0">
                          <a:solidFill>
                            <a:schemeClr val="accent1"/>
                          </a:solidFill>
                        </a:rPr>
                        <a:t> (all </a:t>
                      </a:r>
                      <a:r>
                        <a:rPr lang="de-DE" sz="1400" b="1" dirty="0" err="1">
                          <a:solidFill>
                            <a:schemeClr val="accent1"/>
                          </a:solidFill>
                        </a:rPr>
                        <a:t>customers</a:t>
                      </a:r>
                      <a:r>
                        <a:rPr lang="de-DE" sz="1400" b="1" dirty="0">
                          <a:solidFill>
                            <a:schemeClr val="accent1"/>
                          </a:solidFill>
                        </a:rPr>
                        <a:t>, incl. DXC)</a:t>
                      </a:r>
                      <a:endParaRPr lang="de-DE" sz="18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>
                          <a:solidFill>
                            <a:schemeClr val="accent1"/>
                          </a:solidFill>
                        </a:rPr>
                        <a:t>26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>
                          <a:solidFill>
                            <a:schemeClr val="accent1"/>
                          </a:solidFill>
                        </a:rPr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>
                          <a:solidFill>
                            <a:schemeClr val="accent1"/>
                          </a:solidFill>
                        </a:rPr>
                        <a:t>3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>
                          <a:solidFill>
                            <a:schemeClr val="accent1"/>
                          </a:solidFill>
                        </a:rPr>
                        <a:t>0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de-DE" sz="1800" b="1" u="sng" dirty="0">
                          <a:solidFill>
                            <a:schemeClr val="accent1"/>
                          </a:solidFill>
                        </a:rPr>
                        <a:t>29</a:t>
                      </a:r>
                    </a:p>
                  </a:txBody>
                  <a:tcPr marL="89580" marR="89580" marT="44790" marB="4479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tint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2528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0020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8D7F16B2-C26D-4CE4-9C6A-086218E8C29E}"/>
              </a:ext>
            </a:extLst>
          </p:cNvPr>
          <p:cNvSpPr txBox="1"/>
          <p:nvPr/>
        </p:nvSpPr>
        <p:spPr>
          <a:xfrm>
            <a:off x="265471" y="429408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Other initiatives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563A58-BEFD-4043-A897-AC1306A79AF3}"/>
              </a:ext>
            </a:extLst>
          </p:cNvPr>
          <p:cNvSpPr txBox="1"/>
          <p:nvPr/>
        </p:nvSpPr>
        <p:spPr>
          <a:xfrm>
            <a:off x="958789" y="1553592"/>
            <a:ext cx="9596761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Key initiatives that have been undertaken in March to push Professional Services &amp; Collaboration between Experis &amp; Proservia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Workshops with all Experis brands &amp; Proservia delivery leads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Explain processes &amp; collaboration principles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Introduction, ‘get to know </a:t>
            </a:r>
            <a:r>
              <a:rPr lang="en-US" sz="1400" i="1" dirty="0" err="1"/>
              <a:t>eachother</a:t>
            </a:r>
            <a:r>
              <a:rPr lang="en-US" sz="1400" i="1" dirty="0"/>
              <a:t>’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Create collaborative ‘trusted relationship’ / identify and overcome obstacles</a:t>
            </a:r>
          </a:p>
          <a:p>
            <a:pPr lvl="1"/>
            <a:endParaRPr lang="en-US" sz="1400" i="1" dirty="0"/>
          </a:p>
          <a:p>
            <a:pPr marL="285750" indent="-285750">
              <a:buFontTx/>
              <a:buChar char="-"/>
            </a:pPr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  <a:p>
            <a:pPr marL="742950" lvl="1" indent="-285750">
              <a:buFontTx/>
              <a:buChar char="-"/>
            </a:pPr>
            <a:r>
              <a:rPr lang="en-US" sz="1400" i="1" dirty="0"/>
              <a:t>Organization for future IT training of internal EXP colleagues and/or specific customer needs by Proservia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Experis clarification: name specific training topics!  / Customer with specific needs </a:t>
            </a:r>
          </a:p>
          <a:p>
            <a:pPr marL="742950" lvl="1" indent="-285750">
              <a:buFontTx/>
              <a:buChar char="-"/>
            </a:pPr>
            <a:endParaRPr lang="en-US" sz="1400" i="1" dirty="0"/>
          </a:p>
          <a:p>
            <a:pPr marL="285750" indent="-285750">
              <a:buFontTx/>
              <a:buChar char="-"/>
            </a:pPr>
            <a:r>
              <a:rPr lang="en-US" dirty="0"/>
              <a:t>Sales initiatives for particular customers where Proservia has a stake and/or we collaborate: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Thales (first Perm placement to be signed in coming week)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Computacenter (placement failed due to legal / contractual framework)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Fujitsu </a:t>
            </a:r>
            <a:r>
              <a:rPr lang="en-US" sz="1400" i="1" dirty="0" err="1"/>
              <a:t>Munic</a:t>
            </a:r>
            <a:r>
              <a:rPr lang="en-US" sz="1400" i="1" dirty="0"/>
              <a:t> (large RFP, joint efforts submitted early April, awaiting feedback)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IBM Germany (freelancer &amp; contractor business)</a:t>
            </a:r>
          </a:p>
          <a:p>
            <a:pPr marL="742950" lvl="1" indent="-285750">
              <a:buFontTx/>
              <a:buChar char="-"/>
            </a:pPr>
            <a:r>
              <a:rPr lang="en-US" sz="1400" i="1" dirty="0" err="1"/>
              <a:t>TuV</a:t>
            </a:r>
            <a:r>
              <a:rPr lang="en-US" sz="1400" i="1" dirty="0"/>
              <a:t> SUD (Sales Presentation for Freelance / Contractor business, multi Million annual spend)</a:t>
            </a:r>
          </a:p>
          <a:p>
            <a:pPr marL="742950" lvl="1" indent="-285750">
              <a:buFontTx/>
              <a:buChar char="-"/>
            </a:pPr>
            <a:r>
              <a:rPr lang="en-US" sz="1400" i="1" dirty="0"/>
              <a:t>N-Consult IT </a:t>
            </a:r>
            <a:r>
              <a:rPr lang="en-US" sz="1400" i="1" dirty="0" err="1"/>
              <a:t>Systemhaus</a:t>
            </a:r>
            <a:r>
              <a:rPr lang="en-US" sz="1400" i="1" dirty="0"/>
              <a:t> , </a:t>
            </a:r>
            <a:r>
              <a:rPr lang="en-US" sz="1400" i="1" dirty="0" err="1"/>
              <a:t>Nürnberg</a:t>
            </a:r>
            <a:r>
              <a:rPr lang="en-US" sz="1400" i="1" dirty="0"/>
              <a:t> (Sales Presentation for Freelance / Contractor business Experis &amp; Proservia)</a:t>
            </a:r>
          </a:p>
          <a:p>
            <a:endParaRPr lang="en-US" dirty="0"/>
          </a:p>
          <a:p>
            <a:endParaRPr lang="de-DE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3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8D7F16B2-C26D-4CE4-9C6A-086218E8C29E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563A58-BEFD-4043-A897-AC1306A79AF3}"/>
              </a:ext>
            </a:extLst>
          </p:cNvPr>
          <p:cNvSpPr txBox="1"/>
          <p:nvPr/>
        </p:nvSpPr>
        <p:spPr>
          <a:xfrm>
            <a:off x="360727" y="1017084"/>
            <a:ext cx="11565802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b="1" dirty="0"/>
          </a:p>
          <a:p>
            <a:pPr marL="285750" indent="-285750">
              <a:buFontTx/>
              <a:buChar char="-"/>
            </a:pPr>
            <a:r>
              <a:rPr lang="de-DE" dirty="0" err="1"/>
              <a:t>Current</a:t>
            </a:r>
            <a:r>
              <a:rPr lang="de-DE" dirty="0"/>
              <a:t> Situation: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Current acquisition / matching of customer request via Excel Overview between PROSERVIA / Experis</a:t>
            </a:r>
            <a:endParaRPr lang="de-DE" sz="1400" i="1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standardization recording of customer request in "Time Job" by Experis </a:t>
            </a:r>
          </a:p>
          <a:p>
            <a:pPr lvl="1"/>
            <a:r>
              <a:rPr lang="en-US" sz="1400" i="1" dirty="0"/>
              <a:t>       - "Time Job" has been used since 2020.03.09 in all Experis offices for documentation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Every search has to be done manually and we don’t have a complete overview about all Skills and knowledge </a:t>
            </a:r>
          </a:p>
          <a:p>
            <a:pPr lvl="1"/>
            <a:endParaRPr lang="en-US" sz="1400" dirty="0"/>
          </a:p>
          <a:p>
            <a:pPr marL="285750" indent="-285750">
              <a:buFontTx/>
              <a:buChar char="-"/>
            </a:pPr>
            <a:r>
              <a:rPr lang="de-DE" dirty="0"/>
              <a:t>Pros: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Different recording of customer requests in the Experis branches could be resolved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Discussion between Proservia and Experis colleagues how can we use our synergies together and what do we need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We want to use the synergies of shared resources and opportunities among customers:</a:t>
            </a:r>
          </a:p>
          <a:p>
            <a:pPr lvl="1"/>
            <a:r>
              <a:rPr lang="en-US" sz="1400" i="1" dirty="0"/>
              <a:t>       - Creation of Two Pagers Experis and Proservia portfolio for joint presentation to our customers</a:t>
            </a:r>
            <a:endParaRPr lang="de-DE" sz="1400" i="1" dirty="0"/>
          </a:p>
          <a:p>
            <a:endParaRPr lang="de-DE" sz="1400" dirty="0"/>
          </a:p>
          <a:p>
            <a:pPr marL="285750" indent="-285750">
              <a:buFontTx/>
              <a:buChar char="-"/>
            </a:pPr>
            <a:r>
              <a:rPr lang="de-DE" dirty="0"/>
              <a:t>Show Stopper: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Entering Experis customer request in Time job is of insufficient data quality </a:t>
            </a:r>
          </a:p>
          <a:p>
            <a:pPr marL="0" lvl="1"/>
            <a:r>
              <a:rPr lang="en-US" sz="1400" i="1" dirty="0"/>
              <a:t>        (missing data in specific fields, Experis can handle only contract type ANÜ) other contract types are documented in a comment field</a:t>
            </a:r>
          </a:p>
          <a:p>
            <a:pPr marL="0" lvl="1"/>
            <a:r>
              <a:rPr lang="en-US" sz="1400" i="1" dirty="0"/>
              <a:t>	- Activities handout for using </a:t>
            </a:r>
          </a:p>
          <a:p>
            <a:pPr marL="0" lvl="1"/>
            <a:r>
              <a:rPr lang="en-US" sz="1400" i="1" dirty="0"/>
              <a:t>Tasks and activities in Experis Time Job cannot be identified automatically yet; Intensively tracking takes too long</a:t>
            </a:r>
          </a:p>
          <a:p>
            <a:pPr marL="0" lvl="1"/>
            <a:r>
              <a:rPr lang="en-US" sz="1400" i="1" dirty="0"/>
              <a:t>	- Activities Implementation from missing data fields being mid of May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Proservia Profiles must be improved by Professional Service Team and the managers of their colleagues</a:t>
            </a:r>
          </a:p>
          <a:p>
            <a:pPr lvl="1"/>
            <a:r>
              <a:rPr lang="en-US" sz="1400" i="1" dirty="0"/>
              <a:t>      - Activities the employees get our support for creating takes a lot of time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Proservia employees are overqualified or to expensive for ANÜ Experis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Permanent Placement will not focused because Proservia will loose maybe key </a:t>
            </a:r>
            <a:r>
              <a:rPr lang="en-US" sz="1400" i="1" dirty="0" err="1"/>
              <a:t>employes</a:t>
            </a:r>
            <a:r>
              <a:rPr lang="en-US" sz="1400" i="1" dirty="0"/>
              <a:t> and to much Knowhow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Proservia BR (</a:t>
            </a:r>
            <a:r>
              <a:rPr lang="en-US" sz="1400" i="1" dirty="0" err="1"/>
              <a:t>Betriebsrat</a:t>
            </a:r>
            <a:r>
              <a:rPr lang="en-US" sz="1400" i="1" dirty="0"/>
              <a:t>) has concerns to share the employees Profiles with Experis as a kind of monthly Candidate Newsletter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400" i="1" dirty="0"/>
              <a:t>Proservia BR (</a:t>
            </a:r>
            <a:r>
              <a:rPr lang="en-US" sz="1400" i="1" dirty="0" err="1"/>
              <a:t>Betriebsrat</a:t>
            </a:r>
            <a:r>
              <a:rPr lang="en-US" sz="1400" i="1" dirty="0"/>
              <a:t>) has concerns to implement Skill Database </a:t>
            </a:r>
            <a:endParaRPr lang="en-US" sz="1400" dirty="0"/>
          </a:p>
          <a:p>
            <a:endParaRPr lang="en-US" sz="1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1"/>
            <a:endParaRPr lang="en-US" dirty="0"/>
          </a:p>
        </p:txBody>
      </p:sp>
      <p:pic>
        <p:nvPicPr>
          <p:cNvPr id="5" name="Grafik 4" descr="Häkchen">
            <a:extLst>
              <a:ext uri="{FF2B5EF4-FFF2-40B4-BE49-F238E27FC236}">
                <a16:creationId xmlns:a16="http://schemas.microsoft.com/office/drawing/2014/main" id="{658CE1E2-2807-4A8B-BB19-4875D819D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36263" y="3193473"/>
            <a:ext cx="350982" cy="47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747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/Experis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total (RR, active Placement, collaboration)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20DEDBE-2943-4585-B11C-6C58F2DACF3C}"/>
              </a:ext>
            </a:extLst>
          </p:cNvPr>
          <p:cNvSpPr txBox="1"/>
          <p:nvPr/>
        </p:nvSpPr>
        <p:spPr>
          <a:xfrm>
            <a:off x="677779" y="2999874"/>
            <a:ext cx="22138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total: 551</a:t>
            </a:r>
          </a:p>
          <a:p>
            <a:r>
              <a:rPr lang="de-DE" dirty="0"/>
              <a:t>lost: 312 (57 %)</a:t>
            </a:r>
          </a:p>
          <a:p>
            <a:r>
              <a:rPr lang="de-DE" dirty="0" err="1"/>
              <a:t>Closed</a:t>
            </a:r>
            <a:r>
              <a:rPr lang="de-DE" dirty="0"/>
              <a:t>: 54 (9,8 %)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9550FF6B-26E2-4CB0-B9E3-DC4D0AE9FF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01352"/>
              </p:ext>
            </p:extLst>
          </p:nvPr>
        </p:nvGraphicFramePr>
        <p:xfrm>
          <a:off x="2538644" y="1296140"/>
          <a:ext cx="8420100" cy="5047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692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/Experis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 </a:t>
            </a:r>
            <a:r>
              <a:rPr lang="en-US" sz="24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total (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Reason for “lost” per quarter</a:t>
            </a:r>
            <a:r>
              <a:rPr lang="en-GB" sz="24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31BA17BC-0E41-42F7-ABE4-D348C7FC52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6178636"/>
              </p:ext>
            </p:extLst>
          </p:nvPr>
        </p:nvGraphicFramePr>
        <p:xfrm>
          <a:off x="568171" y="1521795"/>
          <a:ext cx="10733103" cy="45284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37418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763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lang="en-GB" sz="32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4000" dirty="0">
                <a:solidFill>
                  <a:srgbClr val="67696F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 err="1"/>
              <a:t>Ressource</a:t>
            </a:r>
            <a:r>
              <a:rPr lang="en-US" sz="2400" dirty="0"/>
              <a:t> Requests: Status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rgbClr val="67696F"/>
              </a:solidFill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F42DAEB-B8F0-4D7E-A3FA-BCA55FBF9E17}"/>
              </a:ext>
            </a:extLst>
          </p:cNvPr>
          <p:cNvSpPr txBox="1"/>
          <p:nvPr/>
        </p:nvSpPr>
        <p:spPr>
          <a:xfrm>
            <a:off x="677779" y="2999874"/>
            <a:ext cx="1913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RR total: 119</a:t>
            </a:r>
          </a:p>
          <a:p>
            <a:r>
              <a:rPr lang="de-DE" dirty="0"/>
              <a:t>RR lost: 80 (67%)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E1239071-7D06-488E-A9DF-CF5B84C5F4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0075491"/>
              </p:ext>
            </p:extLst>
          </p:nvPr>
        </p:nvGraphicFramePr>
        <p:xfrm>
          <a:off x="2427673" y="1167413"/>
          <a:ext cx="7239000" cy="5322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43638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- </a:t>
            </a:r>
            <a:r>
              <a:rPr lang="en-US" sz="2400" dirty="0" err="1"/>
              <a:t>Ressource</a:t>
            </a:r>
            <a:r>
              <a:rPr lang="en-US" sz="2400" dirty="0"/>
              <a:t> Requests: Reason for “lost” per quarter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9C047764-19CA-46AD-9CAE-6B4A8159D5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9677536"/>
              </p:ext>
            </p:extLst>
          </p:nvPr>
        </p:nvGraphicFramePr>
        <p:xfrm>
          <a:off x="461640" y="1272886"/>
          <a:ext cx="10568866" cy="4499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1497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6">
            <a:extLst>
              <a:ext uri="{FF2B5EF4-FFF2-40B4-BE49-F238E27FC236}">
                <a16:creationId xmlns:a16="http://schemas.microsoft.com/office/drawing/2014/main" id="{AC96B240-CFC6-41A6-BE33-8C57E40E9B48}"/>
              </a:ext>
            </a:extLst>
          </p:cNvPr>
          <p:cNvSpPr txBox="1"/>
          <p:nvPr/>
        </p:nvSpPr>
        <p:spPr>
          <a:xfrm>
            <a:off x="265471" y="465422"/>
            <a:ext cx="12064180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Performance 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Proservia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67696F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Active Placement: Status of searches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20DEDBE-2943-4585-B11C-6C58F2DACF3C}"/>
              </a:ext>
            </a:extLst>
          </p:cNvPr>
          <p:cNvSpPr txBox="1"/>
          <p:nvPr/>
        </p:nvSpPr>
        <p:spPr>
          <a:xfrm>
            <a:off x="677779" y="2999874"/>
            <a:ext cx="1913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total: 228</a:t>
            </a:r>
          </a:p>
          <a:p>
            <a:r>
              <a:rPr lang="de-DE" dirty="0"/>
              <a:t>lost: 140 (61%)</a:t>
            </a: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F82EF0B3-BB4E-4EE4-992C-B38250CAA5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5938222"/>
              </p:ext>
            </p:extLst>
          </p:nvPr>
        </p:nvGraphicFramePr>
        <p:xfrm>
          <a:off x="2476499" y="1336089"/>
          <a:ext cx="7239001" cy="49939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544704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anpowerGroup Brand">
      <a:dk1>
        <a:srgbClr val="67696F"/>
      </a:dk1>
      <a:lt1>
        <a:srgbClr val="FFFFFF"/>
      </a:lt1>
      <a:dk2>
        <a:srgbClr val="67696F"/>
      </a:dk2>
      <a:lt2>
        <a:srgbClr val="FFFFFF"/>
      </a:lt2>
      <a:accent1>
        <a:srgbClr val="466EA5"/>
      </a:accent1>
      <a:accent2>
        <a:srgbClr val="6390C6"/>
      </a:accent2>
      <a:accent3>
        <a:srgbClr val="6E8F82"/>
      </a:accent3>
      <a:accent4>
        <a:srgbClr val="AB404B"/>
      </a:accent4>
      <a:accent5>
        <a:srgbClr val="E77C22"/>
      </a:accent5>
      <a:accent6>
        <a:srgbClr val="67696F"/>
      </a:accent6>
      <a:hlink>
        <a:srgbClr val="282A32"/>
      </a:hlink>
      <a:folHlink>
        <a:srgbClr val="282A3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895</Words>
  <Application>Microsoft Office PowerPoint</Application>
  <PresentationFormat>Breitbild</PresentationFormat>
  <Paragraphs>183</Paragraphs>
  <Slides>13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Questrial</vt:lpstr>
      <vt:lpstr>1_Office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van Tilburg, Rob</dc:creator>
  <cp:lastModifiedBy>Harald Börgmann</cp:lastModifiedBy>
  <cp:revision>75</cp:revision>
  <dcterms:created xsi:type="dcterms:W3CDTF">2020-04-10T11:22:02Z</dcterms:created>
  <dcterms:modified xsi:type="dcterms:W3CDTF">2020-05-05T17:03:50Z</dcterms:modified>
</cp:coreProperties>
</file>